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7"/>
  </p:notesMasterIdLst>
  <p:handoutMasterIdLst>
    <p:handoutMasterId r:id="rId68"/>
  </p:handoutMasterIdLst>
  <p:sldIdLst>
    <p:sldId id="256" r:id="rId5"/>
    <p:sldId id="257" r:id="rId6"/>
    <p:sldId id="278" r:id="rId7"/>
    <p:sldId id="298" r:id="rId8"/>
    <p:sldId id="258" r:id="rId9"/>
    <p:sldId id="287" r:id="rId10"/>
    <p:sldId id="302" r:id="rId11"/>
    <p:sldId id="299" r:id="rId12"/>
    <p:sldId id="282" r:id="rId13"/>
    <p:sldId id="288" r:id="rId14"/>
    <p:sldId id="294" r:id="rId15"/>
    <p:sldId id="301" r:id="rId16"/>
    <p:sldId id="289" r:id="rId17"/>
    <p:sldId id="279" r:id="rId18"/>
    <p:sldId id="296" r:id="rId19"/>
    <p:sldId id="292" r:id="rId20"/>
    <p:sldId id="295" r:id="rId21"/>
    <p:sldId id="293" r:id="rId22"/>
    <p:sldId id="291" r:id="rId23"/>
    <p:sldId id="280" r:id="rId24"/>
    <p:sldId id="266" r:id="rId25"/>
    <p:sldId id="303" r:id="rId26"/>
    <p:sldId id="306" r:id="rId27"/>
    <p:sldId id="304" r:id="rId28"/>
    <p:sldId id="308" r:id="rId29"/>
    <p:sldId id="309" r:id="rId30"/>
    <p:sldId id="310" r:id="rId31"/>
    <p:sldId id="305" r:id="rId32"/>
    <p:sldId id="312" r:id="rId33"/>
    <p:sldId id="311" r:id="rId34"/>
    <p:sldId id="315" r:id="rId35"/>
    <p:sldId id="314" r:id="rId36"/>
    <p:sldId id="316" r:id="rId37"/>
    <p:sldId id="318" r:id="rId38"/>
    <p:sldId id="319" r:id="rId39"/>
    <p:sldId id="320" r:id="rId40"/>
    <p:sldId id="321" r:id="rId41"/>
    <p:sldId id="322" r:id="rId42"/>
    <p:sldId id="324" r:id="rId43"/>
    <p:sldId id="323" r:id="rId44"/>
    <p:sldId id="325" r:id="rId45"/>
    <p:sldId id="326" r:id="rId46"/>
    <p:sldId id="317" r:id="rId47"/>
    <p:sldId id="328" r:id="rId48"/>
    <p:sldId id="332" r:id="rId49"/>
    <p:sldId id="329" r:id="rId50"/>
    <p:sldId id="331"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27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AF8C811-6CD1-45C4-91D1-8F65D4068712}">
          <p14:sldIdLst>
            <p14:sldId id="256"/>
            <p14:sldId id="257"/>
            <p14:sldId id="278"/>
            <p14:sldId id="298"/>
            <p14:sldId id="258"/>
            <p14:sldId id="287"/>
            <p14:sldId id="302"/>
            <p14:sldId id="299"/>
            <p14:sldId id="282"/>
            <p14:sldId id="288"/>
            <p14:sldId id="294"/>
            <p14:sldId id="301"/>
            <p14:sldId id="289"/>
            <p14:sldId id="279"/>
            <p14:sldId id="296"/>
            <p14:sldId id="292"/>
          </p14:sldIdLst>
        </p14:section>
        <p14:section name="Untitled Section" id="{8FBCC9AE-98D3-4AD6-A634-F1B921EB46C1}">
          <p14:sldIdLst>
            <p14:sldId id="295"/>
            <p14:sldId id="293"/>
            <p14:sldId id="291"/>
            <p14:sldId id="280"/>
            <p14:sldId id="266"/>
            <p14:sldId id="303"/>
            <p14:sldId id="306"/>
            <p14:sldId id="304"/>
            <p14:sldId id="308"/>
            <p14:sldId id="309"/>
            <p14:sldId id="310"/>
            <p14:sldId id="305"/>
            <p14:sldId id="312"/>
            <p14:sldId id="311"/>
            <p14:sldId id="315"/>
            <p14:sldId id="314"/>
            <p14:sldId id="316"/>
            <p14:sldId id="318"/>
            <p14:sldId id="319"/>
            <p14:sldId id="320"/>
            <p14:sldId id="321"/>
            <p14:sldId id="322"/>
            <p14:sldId id="324"/>
            <p14:sldId id="323"/>
            <p14:sldId id="325"/>
            <p14:sldId id="326"/>
            <p14:sldId id="317"/>
            <p14:sldId id="328"/>
            <p14:sldId id="332"/>
            <p14:sldId id="329"/>
            <p14:sldId id="331"/>
            <p14:sldId id="333"/>
            <p14:sldId id="334"/>
            <p14:sldId id="335"/>
            <p14:sldId id="336"/>
            <p14:sldId id="337"/>
            <p14:sldId id="338"/>
          </p14:sldIdLst>
        </p14:section>
        <p14:section name="Untitled Section" id="{C2FE53EE-A9EC-4FA2-B5E7-BC59189D1A75}">
          <p14:sldIdLst>
            <p14:sldId id="339"/>
            <p14:sldId id="340"/>
            <p14:sldId id="341"/>
            <p14:sldId id="342"/>
            <p14:sldId id="343"/>
            <p14:sldId id="344"/>
            <p14:sldId id="345"/>
            <p14:sldId id="346"/>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0655" autoAdjust="0"/>
  </p:normalViewPr>
  <p:slideViewPr>
    <p:cSldViewPr snapToGrid="0">
      <p:cViewPr>
        <p:scale>
          <a:sx n="100" d="100"/>
          <a:sy n="100" d="100"/>
        </p:scale>
        <p:origin x="936" y="426"/>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7/17/2024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7/17/2024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61977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3612981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06934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392741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325414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408209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1477069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1620738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210430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1184717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2182368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1819483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417916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415711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2711520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1482444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3378445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1087878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1714985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484015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1724825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34</a:t>
            </a:fld>
            <a:endParaRPr lang="en-US" dirty="0"/>
          </a:p>
        </p:txBody>
      </p:sp>
    </p:spTree>
    <p:extLst>
      <p:ext uri="{BB962C8B-B14F-4D97-AF65-F5344CB8AC3E}">
        <p14:creationId xmlns:p14="http://schemas.microsoft.com/office/powerpoint/2010/main" val="1912272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35</a:t>
            </a:fld>
            <a:endParaRPr lang="en-US" dirty="0"/>
          </a:p>
        </p:txBody>
      </p:sp>
    </p:spTree>
    <p:extLst>
      <p:ext uri="{BB962C8B-B14F-4D97-AF65-F5344CB8AC3E}">
        <p14:creationId xmlns:p14="http://schemas.microsoft.com/office/powerpoint/2010/main" val="2356958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104641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52488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316760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281382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541381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1295625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3834901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42</a:t>
            </a:fld>
            <a:endParaRPr lang="en-US" dirty="0"/>
          </a:p>
        </p:txBody>
      </p:sp>
    </p:spTree>
    <p:extLst>
      <p:ext uri="{BB962C8B-B14F-4D97-AF65-F5344CB8AC3E}">
        <p14:creationId xmlns:p14="http://schemas.microsoft.com/office/powerpoint/2010/main" val="29999078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43</a:t>
            </a:fld>
            <a:endParaRPr lang="en-US" dirty="0"/>
          </a:p>
        </p:txBody>
      </p:sp>
    </p:spTree>
    <p:extLst>
      <p:ext uri="{BB962C8B-B14F-4D97-AF65-F5344CB8AC3E}">
        <p14:creationId xmlns:p14="http://schemas.microsoft.com/office/powerpoint/2010/main" val="70978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44</a:t>
            </a:fld>
            <a:endParaRPr lang="en-US" dirty="0"/>
          </a:p>
        </p:txBody>
      </p:sp>
    </p:spTree>
    <p:extLst>
      <p:ext uri="{BB962C8B-B14F-4D97-AF65-F5344CB8AC3E}">
        <p14:creationId xmlns:p14="http://schemas.microsoft.com/office/powerpoint/2010/main" val="3072556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45</a:t>
            </a:fld>
            <a:endParaRPr lang="en-US" dirty="0"/>
          </a:p>
        </p:txBody>
      </p:sp>
    </p:spTree>
    <p:extLst>
      <p:ext uri="{BB962C8B-B14F-4D97-AF65-F5344CB8AC3E}">
        <p14:creationId xmlns:p14="http://schemas.microsoft.com/office/powerpoint/2010/main" val="1881163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46</a:t>
            </a:fld>
            <a:endParaRPr lang="en-US" dirty="0"/>
          </a:p>
        </p:txBody>
      </p:sp>
    </p:spTree>
    <p:extLst>
      <p:ext uri="{BB962C8B-B14F-4D97-AF65-F5344CB8AC3E}">
        <p14:creationId xmlns:p14="http://schemas.microsoft.com/office/powerpoint/2010/main" val="1970841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47</a:t>
            </a:fld>
            <a:endParaRPr lang="en-US" dirty="0"/>
          </a:p>
        </p:txBody>
      </p:sp>
    </p:spTree>
    <p:extLst>
      <p:ext uri="{BB962C8B-B14F-4D97-AF65-F5344CB8AC3E}">
        <p14:creationId xmlns:p14="http://schemas.microsoft.com/office/powerpoint/2010/main" val="724144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3524121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3753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50</a:t>
            </a:fld>
            <a:endParaRPr lang="en-US" dirty="0"/>
          </a:p>
        </p:txBody>
      </p:sp>
    </p:spTree>
    <p:extLst>
      <p:ext uri="{BB962C8B-B14F-4D97-AF65-F5344CB8AC3E}">
        <p14:creationId xmlns:p14="http://schemas.microsoft.com/office/powerpoint/2010/main" val="388355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51</a:t>
            </a:fld>
            <a:endParaRPr lang="en-US" dirty="0"/>
          </a:p>
        </p:txBody>
      </p:sp>
    </p:spTree>
    <p:extLst>
      <p:ext uri="{BB962C8B-B14F-4D97-AF65-F5344CB8AC3E}">
        <p14:creationId xmlns:p14="http://schemas.microsoft.com/office/powerpoint/2010/main" val="3732790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35870345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53</a:t>
            </a:fld>
            <a:endParaRPr lang="en-US" dirty="0"/>
          </a:p>
        </p:txBody>
      </p:sp>
    </p:spTree>
    <p:extLst>
      <p:ext uri="{BB962C8B-B14F-4D97-AF65-F5344CB8AC3E}">
        <p14:creationId xmlns:p14="http://schemas.microsoft.com/office/powerpoint/2010/main" val="1584875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54</a:t>
            </a:fld>
            <a:endParaRPr lang="en-US" dirty="0"/>
          </a:p>
        </p:txBody>
      </p:sp>
    </p:spTree>
    <p:extLst>
      <p:ext uri="{BB962C8B-B14F-4D97-AF65-F5344CB8AC3E}">
        <p14:creationId xmlns:p14="http://schemas.microsoft.com/office/powerpoint/2010/main" val="25530502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55</a:t>
            </a:fld>
            <a:endParaRPr lang="en-US" dirty="0"/>
          </a:p>
        </p:txBody>
      </p:sp>
    </p:spTree>
    <p:extLst>
      <p:ext uri="{BB962C8B-B14F-4D97-AF65-F5344CB8AC3E}">
        <p14:creationId xmlns:p14="http://schemas.microsoft.com/office/powerpoint/2010/main" val="23890970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56</a:t>
            </a:fld>
            <a:endParaRPr lang="en-US" dirty="0"/>
          </a:p>
        </p:txBody>
      </p:sp>
    </p:spTree>
    <p:extLst>
      <p:ext uri="{BB962C8B-B14F-4D97-AF65-F5344CB8AC3E}">
        <p14:creationId xmlns:p14="http://schemas.microsoft.com/office/powerpoint/2010/main" val="1157181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1984350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58</a:t>
            </a:fld>
            <a:endParaRPr lang="en-US" dirty="0"/>
          </a:p>
        </p:txBody>
      </p:sp>
    </p:spTree>
    <p:extLst>
      <p:ext uri="{BB962C8B-B14F-4D97-AF65-F5344CB8AC3E}">
        <p14:creationId xmlns:p14="http://schemas.microsoft.com/office/powerpoint/2010/main" val="2295428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59</a:t>
            </a:fld>
            <a:endParaRPr lang="en-US" dirty="0"/>
          </a:p>
        </p:txBody>
      </p:sp>
    </p:spTree>
    <p:extLst>
      <p:ext uri="{BB962C8B-B14F-4D97-AF65-F5344CB8AC3E}">
        <p14:creationId xmlns:p14="http://schemas.microsoft.com/office/powerpoint/2010/main" val="1540098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061781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60</a:t>
            </a:fld>
            <a:endParaRPr lang="en-US" dirty="0"/>
          </a:p>
        </p:txBody>
      </p:sp>
    </p:spTree>
    <p:extLst>
      <p:ext uri="{BB962C8B-B14F-4D97-AF65-F5344CB8AC3E}">
        <p14:creationId xmlns:p14="http://schemas.microsoft.com/office/powerpoint/2010/main" val="40252613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18990794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62</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466015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133108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236659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gi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hyperlink" Target="https://www.prisma.io/blog/graphql-sdl-schema-definition-language-6755bcb9ce5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www.apollographql.com/docs/apollo-server/#apollo-server-provides"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hyperlink" Target="http://localhost:4000/" TargetMode="External"/><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localhost:4000/" TargetMode="External"/><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9048317" y="5947758"/>
            <a:ext cx="2801664" cy="428106"/>
          </a:xfrm>
        </p:spPr>
        <p:txBody>
          <a:bodyPr anchor="ctr"/>
          <a:lstStyle/>
          <a:p>
            <a:r>
              <a:rPr lang="en-US" sz="800" b="1" dirty="0"/>
              <a:t>Presenter</a:t>
            </a:r>
            <a:r>
              <a:rPr lang="en-US" sz="800" dirty="0"/>
              <a:t>: Noufal Puthenpeedikayil</a:t>
            </a:r>
          </a:p>
        </p:txBody>
      </p:sp>
      <p:pic>
        <p:nvPicPr>
          <p:cNvPr id="1026" name="Picture 2" descr="GraphQL - Wikipedia">
            <a:extLst>
              <a:ext uri="{FF2B5EF4-FFF2-40B4-BE49-F238E27FC236}">
                <a16:creationId xmlns:a16="http://schemas.microsoft.com/office/drawing/2014/main" id="{A08FBC1F-3B47-C059-2C98-6B0E8CCF5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081" y="1742383"/>
            <a:ext cx="1686617" cy="168661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66728A79-2B10-9393-D17E-51FF9806CD7A}"/>
              </a:ext>
            </a:extLst>
          </p:cNvPr>
          <p:cNvSpPr txBox="1">
            <a:spLocks/>
          </p:cNvSpPr>
          <p:nvPr/>
        </p:nvSpPr>
        <p:spPr>
          <a:xfrm>
            <a:off x="8009226" y="3124200"/>
            <a:ext cx="2801664" cy="11104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4000" dirty="0" err="1"/>
              <a:t>GRaphQL</a:t>
            </a:r>
            <a:endParaRPr lang="en-US" sz="4000"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raphQL API example">
            <a:extLst>
              <a:ext uri="{FF2B5EF4-FFF2-40B4-BE49-F238E27FC236}">
                <a16:creationId xmlns:a16="http://schemas.microsoft.com/office/drawing/2014/main" id="{69F70BD1-2D0A-4EDE-27D8-F0CC800FC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1643704"/>
            <a:ext cx="5392737" cy="42871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aphQL API example">
            <a:extLst>
              <a:ext uri="{FF2B5EF4-FFF2-40B4-BE49-F238E27FC236}">
                <a16:creationId xmlns:a16="http://schemas.microsoft.com/office/drawing/2014/main" id="{BA54348A-6DAA-9176-A535-B4ACDB6C0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43704"/>
            <a:ext cx="5402661" cy="428719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4BA1A67-8ECD-9AD3-8273-15FC9F03B97D}"/>
              </a:ext>
            </a:extLst>
          </p:cNvPr>
          <p:cNvSpPr txBox="1">
            <a:spLocks/>
          </p:cNvSpPr>
          <p:nvPr/>
        </p:nvSpPr>
        <p:spPr>
          <a:xfrm>
            <a:off x="4152900" y="98722"/>
            <a:ext cx="7797800" cy="14179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dirty="0"/>
              <a:t>Difference</a:t>
            </a:r>
          </a:p>
          <a:p>
            <a:r>
              <a:rPr lang="en-US" sz="4800" dirty="0"/>
              <a:t>REST </a:t>
            </a:r>
            <a:r>
              <a:rPr lang="en-US" sz="2400" dirty="0"/>
              <a:t>VS</a:t>
            </a:r>
            <a:r>
              <a:rPr lang="en-US" sz="4800" dirty="0"/>
              <a:t> </a:t>
            </a:r>
            <a:r>
              <a:rPr lang="en-US" sz="4800" dirty="0" err="1"/>
              <a:t>GrAPHQL</a:t>
            </a:r>
            <a:endParaRPr lang="en-US" sz="4800" dirty="0"/>
          </a:p>
        </p:txBody>
      </p:sp>
    </p:spTree>
    <p:extLst>
      <p:ext uri="{BB962C8B-B14F-4D97-AF65-F5344CB8AC3E}">
        <p14:creationId xmlns:p14="http://schemas.microsoft.com/office/powerpoint/2010/main" val="3640088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SOME USECASES of GRAPHQL</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11</a:t>
            </a:fld>
            <a:endParaRPr lang="en-US" dirty="0"/>
          </a:p>
        </p:txBody>
      </p:sp>
      <p:sp>
        <p:nvSpPr>
          <p:cNvPr id="5" name="TextBox 4">
            <a:extLst>
              <a:ext uri="{FF2B5EF4-FFF2-40B4-BE49-F238E27FC236}">
                <a16:creationId xmlns:a16="http://schemas.microsoft.com/office/drawing/2014/main" id="{A2158297-938A-68AC-D80F-0A0A4719494E}"/>
              </a:ext>
            </a:extLst>
          </p:cNvPr>
          <p:cNvSpPr txBox="1"/>
          <p:nvPr/>
        </p:nvSpPr>
        <p:spPr>
          <a:xfrm>
            <a:off x="718820" y="1097280"/>
            <a:ext cx="6409113" cy="369332"/>
          </a:xfrm>
          <a:prstGeom prst="rect">
            <a:avLst/>
          </a:prstGeom>
          <a:noFill/>
        </p:spPr>
        <p:txBody>
          <a:bodyPr wrap="square" rtlCol="0">
            <a:spAutoFit/>
          </a:bodyPr>
          <a:lstStyle/>
          <a:p>
            <a:r>
              <a:rPr lang="en-US" dirty="0"/>
              <a:t>SCHEMA</a:t>
            </a:r>
            <a:endParaRPr lang="en-US" sz="1200" dirty="0"/>
          </a:p>
        </p:txBody>
      </p:sp>
      <p:pic>
        <p:nvPicPr>
          <p:cNvPr id="1028" name="Picture 4">
            <a:extLst>
              <a:ext uri="{FF2B5EF4-FFF2-40B4-BE49-F238E27FC236}">
                <a16:creationId xmlns:a16="http://schemas.microsoft.com/office/drawing/2014/main" id="{B641A9B9-47BA-0890-06D8-77A4435E8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943"/>
            <a:ext cx="1219200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0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Advantages of GRAPHQL</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807720" y="1017587"/>
            <a:ext cx="10665460" cy="5054600"/>
          </a:xfrm>
        </p:spPr>
        <p:txBody>
          <a:bodyPr>
            <a:normAutofit/>
          </a:bodyPr>
          <a:lstStyle/>
          <a:p>
            <a:endParaRPr lang="en-US" dirty="0"/>
          </a:p>
          <a:p>
            <a:pPr marL="285750" indent="-285750">
              <a:buFont typeface="Arial" panose="020B0604020202020204" pitchFamily="34" charset="0"/>
              <a:buChar char="•"/>
            </a:pPr>
            <a:r>
              <a:rPr lang="en-US" b="1" i="0" dirty="0">
                <a:solidFill>
                  <a:srgbClr val="1B2738"/>
                </a:solidFill>
                <a:effectLst/>
                <a:latin typeface="IBM Plex Sans" panose="020B0503050203000203" pitchFamily="34" charset="0"/>
              </a:rPr>
              <a:t>Avoid over-fetching</a:t>
            </a:r>
            <a:r>
              <a:rPr lang="en-US" b="0" i="0" dirty="0">
                <a:solidFill>
                  <a:srgbClr val="1B2738"/>
                </a:solidFill>
                <a:effectLst/>
                <a:latin typeface="IBM Plex Sans" panose="020B0503050203000203" pitchFamily="34" charset="0"/>
              </a:rPr>
              <a:t>: You avoid fetching more data than you need because you can specify the exact </a:t>
            </a:r>
            <a:r>
              <a:rPr lang="en-US" b="1" i="0" dirty="0">
                <a:solidFill>
                  <a:srgbClr val="1B2738"/>
                </a:solidFill>
                <a:effectLst/>
                <a:latin typeface="IBM Plex Sans" panose="020B0503050203000203" pitchFamily="34" charset="0"/>
              </a:rPr>
              <a:t>fields</a:t>
            </a:r>
            <a:r>
              <a:rPr lang="en-US" b="0" i="0" dirty="0">
                <a:solidFill>
                  <a:srgbClr val="1B2738"/>
                </a:solidFill>
                <a:effectLst/>
                <a:latin typeface="IBM Plex Sans" panose="020B0503050203000203" pitchFamily="34" charset="0"/>
              </a:rPr>
              <a:t> you need</a:t>
            </a:r>
          </a:p>
          <a:p>
            <a:pPr marL="285750" indent="-285750">
              <a:buFont typeface="Arial" panose="020B0604020202020204" pitchFamily="34" charset="0"/>
              <a:buChar char="•"/>
            </a:pPr>
            <a:r>
              <a:rPr lang="en-US" b="1" i="0" dirty="0">
                <a:solidFill>
                  <a:srgbClr val="1B2738"/>
                </a:solidFill>
                <a:effectLst/>
                <a:latin typeface="IBM Plex Sans" panose="020B0503050203000203" pitchFamily="34" charset="0"/>
              </a:rPr>
              <a:t>Prevent multiple API calls</a:t>
            </a:r>
            <a:r>
              <a:rPr lang="en-US" b="0" i="0" dirty="0">
                <a:solidFill>
                  <a:srgbClr val="1B2738"/>
                </a:solidFill>
                <a:effectLst/>
                <a:latin typeface="IBM Plex Sans" panose="020B0503050203000203" pitchFamily="34" charset="0"/>
              </a:rPr>
              <a:t>: In case you need more data, you can also avoid making multiple calls to your API. In the case above, you don't need to make 2 API calls to fetch user and address separately</a:t>
            </a:r>
          </a:p>
          <a:p>
            <a:pPr marL="285750" indent="-285750">
              <a:buFont typeface="Arial" panose="020B0604020202020204" pitchFamily="34" charset="0"/>
              <a:buChar char="•"/>
            </a:pPr>
            <a:r>
              <a:rPr lang="en-US" b="1" i="0" dirty="0">
                <a:solidFill>
                  <a:srgbClr val="1B2738"/>
                </a:solidFill>
                <a:effectLst/>
                <a:latin typeface="IBM Plex Sans" panose="020B0503050203000203" pitchFamily="34" charset="0"/>
              </a:rPr>
              <a:t>Less communication overhead with API developers</a:t>
            </a:r>
            <a:r>
              <a:rPr lang="en-US" b="0" i="0" dirty="0">
                <a:solidFill>
                  <a:srgbClr val="1B2738"/>
                </a:solidFill>
                <a:effectLst/>
                <a:latin typeface="IBM Plex Sans" panose="020B0503050203000203" pitchFamily="34" charset="0"/>
              </a:rPr>
              <a:t>: Sometimes to fetch the exact data you need, especially if you need to fetch more data and want to avoid multiple API calls, you will need to ask your API developers to build a new API. With </a:t>
            </a:r>
            <a:r>
              <a:rPr lang="en-US" b="0" i="0" dirty="0" err="1">
                <a:solidFill>
                  <a:srgbClr val="1B2738"/>
                </a:solidFill>
                <a:effectLst/>
                <a:latin typeface="IBM Plex Sans" panose="020B0503050203000203" pitchFamily="34" charset="0"/>
              </a:rPr>
              <a:t>GraphQL</a:t>
            </a:r>
            <a:r>
              <a:rPr lang="en-US" b="0" i="0" dirty="0">
                <a:solidFill>
                  <a:srgbClr val="1B2738"/>
                </a:solidFill>
                <a:effectLst/>
                <a:latin typeface="IBM Plex Sans" panose="020B0503050203000203" pitchFamily="34" charset="0"/>
              </a:rPr>
              <a:t>, your work is </a:t>
            </a:r>
            <a:r>
              <a:rPr lang="en-US" b="0" i="1" dirty="0">
                <a:solidFill>
                  <a:srgbClr val="1B2738"/>
                </a:solidFill>
                <a:effectLst/>
                <a:latin typeface="IBM Plex Sans" panose="020B0503050203000203" pitchFamily="34" charset="0"/>
              </a:rPr>
              <a:t>independent</a:t>
            </a:r>
            <a:r>
              <a:rPr lang="en-US" b="0" i="0" dirty="0">
                <a:solidFill>
                  <a:srgbClr val="1B2738"/>
                </a:solidFill>
                <a:effectLst/>
                <a:latin typeface="IBM Plex Sans" panose="020B0503050203000203" pitchFamily="34" charset="0"/>
              </a:rPr>
              <a:t> of the API team! </a:t>
            </a:r>
          </a:p>
          <a:p>
            <a:pPr marL="285750" indent="-285750">
              <a:buFont typeface="Arial" panose="020B0604020202020204" pitchFamily="34" charset="0"/>
              <a:buChar char="•"/>
            </a:pPr>
            <a:r>
              <a:rPr lang="en-US" b="1" i="0" dirty="0">
                <a:solidFill>
                  <a:srgbClr val="1B2738"/>
                </a:solidFill>
                <a:effectLst/>
                <a:latin typeface="IBM Plex Sans" panose="020B0503050203000203" pitchFamily="34" charset="0"/>
              </a:rPr>
              <a:t>Self-documenting</a:t>
            </a:r>
            <a:r>
              <a:rPr lang="en-US" b="0" i="0" dirty="0">
                <a:solidFill>
                  <a:srgbClr val="1B2738"/>
                </a:solidFill>
                <a:effectLst/>
                <a:latin typeface="IBM Plex Sans" panose="020B0503050203000203" pitchFamily="34" charset="0"/>
              </a:rPr>
              <a:t>: Every </a:t>
            </a:r>
            <a:r>
              <a:rPr lang="en-US" b="0" i="0" dirty="0" err="1">
                <a:solidFill>
                  <a:srgbClr val="1B2738"/>
                </a:solidFill>
                <a:effectLst/>
                <a:latin typeface="IBM Plex Sans" panose="020B0503050203000203" pitchFamily="34" charset="0"/>
              </a:rPr>
              <a:t>GraphQL</a:t>
            </a:r>
            <a:r>
              <a:rPr lang="en-US" b="0" i="0" dirty="0">
                <a:solidFill>
                  <a:srgbClr val="1B2738"/>
                </a:solidFill>
                <a:effectLst/>
                <a:latin typeface="IBM Plex Sans" panose="020B0503050203000203" pitchFamily="34" charset="0"/>
              </a:rPr>
              <a:t> API conforms to a "schema" which is the graph data model and what kinds of queries a client can make.</a:t>
            </a:r>
          </a:p>
          <a:p>
            <a:pPr marL="285750" indent="-285750">
              <a:buFont typeface="Arial" panose="020B0604020202020204" pitchFamily="34" charset="0"/>
              <a:buChar char="•"/>
            </a:pPr>
            <a:r>
              <a:rPr lang="en-US" b="1" dirty="0">
                <a:solidFill>
                  <a:srgbClr val="1B2738"/>
                </a:solidFill>
                <a:latin typeface="IBM Plex Sans" panose="020B0503050203000203" pitchFamily="34" charset="0"/>
              </a:rPr>
              <a:t>Solves n+1 request problems</a:t>
            </a:r>
            <a:r>
              <a:rPr lang="en-US" b="0" i="0" dirty="0">
                <a:solidFill>
                  <a:srgbClr val="1B2738"/>
                </a:solidFill>
                <a:effectLst/>
                <a:latin typeface="IBM Plex Sans" panose="020B0503050203000203" pitchFamily="34" charset="0"/>
              </a:rPr>
              <a:t> </a:t>
            </a:r>
          </a:p>
          <a:p>
            <a:pPr marL="285750" indent="-285750">
              <a:buFont typeface="Arial" panose="020B0604020202020204" pitchFamily="34" charset="0"/>
              <a:buChar char="•"/>
            </a:pP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2056237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447026" y="568961"/>
            <a:ext cx="8420100" cy="619759"/>
          </a:xfrm>
        </p:spPr>
        <p:txBody>
          <a:bodyPr/>
          <a:lstStyle/>
          <a:p>
            <a:r>
              <a:rPr lang="en-US" dirty="0"/>
              <a:t>DISADVANTAGES</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13</a:t>
            </a:fld>
            <a:endParaRPr lang="en-US" dirty="0"/>
          </a:p>
        </p:txBody>
      </p:sp>
      <p:sp>
        <p:nvSpPr>
          <p:cNvPr id="16" name="TextBox 15">
            <a:extLst>
              <a:ext uri="{FF2B5EF4-FFF2-40B4-BE49-F238E27FC236}">
                <a16:creationId xmlns:a16="http://schemas.microsoft.com/office/drawing/2014/main" id="{4F0B92A5-C5A5-574F-8565-395FFB3CCB31}"/>
              </a:ext>
            </a:extLst>
          </p:cNvPr>
          <p:cNvSpPr txBox="1"/>
          <p:nvPr/>
        </p:nvSpPr>
        <p:spPr>
          <a:xfrm>
            <a:off x="2385753" y="1379913"/>
            <a:ext cx="8345978" cy="4247317"/>
          </a:xfrm>
          <a:prstGeom prst="rect">
            <a:avLst/>
          </a:prstGeom>
          <a:noFill/>
        </p:spPr>
        <p:txBody>
          <a:bodyPr wrap="square" rtlCol="0">
            <a:spAutoFit/>
          </a:bodyPr>
          <a:lstStyle/>
          <a:p>
            <a:pPr algn="l">
              <a:buFont typeface="Arial" panose="020B0604020202020204" pitchFamily="34" charset="0"/>
              <a:buChar char="•"/>
            </a:pPr>
            <a:r>
              <a:rPr lang="en-US" b="1" i="0" dirty="0">
                <a:solidFill>
                  <a:srgbClr val="303030"/>
                </a:solidFill>
                <a:effectLst/>
                <a:latin typeface="Nunito" pitchFamily="2" charset="0"/>
              </a:rPr>
              <a:t>Overkill for small applications</a:t>
            </a:r>
            <a:r>
              <a:rPr lang="en-US" b="0" i="0" dirty="0">
                <a:solidFill>
                  <a:srgbClr val="303030"/>
                </a:solidFill>
                <a:effectLst/>
                <a:latin typeface="Nunito" pitchFamily="2" charset="0"/>
              </a:rPr>
              <a:t>. Depending on your application needs, </a:t>
            </a:r>
            <a:r>
              <a:rPr lang="en-US" b="0" i="0" dirty="0" err="1">
                <a:solidFill>
                  <a:srgbClr val="303030"/>
                </a:solidFill>
                <a:effectLst/>
                <a:latin typeface="Nunito" pitchFamily="2" charset="0"/>
              </a:rPr>
              <a:t>GraphQL</a:t>
            </a:r>
            <a:r>
              <a:rPr lang="en-US" b="0" i="0" dirty="0">
                <a:solidFill>
                  <a:srgbClr val="303030"/>
                </a:solidFill>
                <a:effectLst/>
                <a:latin typeface="Nunito" pitchFamily="2" charset="0"/>
              </a:rPr>
              <a:t> may be overkill. Sometimes you just need a simple REST API with a small set of endpoints.</a:t>
            </a:r>
          </a:p>
          <a:p>
            <a:pPr algn="l">
              <a:buFont typeface="Arial" panose="020B0604020202020204" pitchFamily="34" charset="0"/>
              <a:buChar char="•"/>
            </a:pPr>
            <a:r>
              <a:rPr lang="en-US" b="1" i="0" dirty="0">
                <a:solidFill>
                  <a:srgbClr val="303030"/>
                </a:solidFill>
                <a:effectLst/>
                <a:latin typeface="Nunito" pitchFamily="2" charset="0"/>
              </a:rPr>
              <a:t>Performance issues with complex queries</a:t>
            </a:r>
            <a:r>
              <a:rPr lang="en-US" b="0" i="0" dirty="0">
                <a:solidFill>
                  <a:srgbClr val="303030"/>
                </a:solidFill>
                <a:effectLst/>
                <a:latin typeface="Nunito" pitchFamily="2" charset="0"/>
              </a:rPr>
              <a:t>. </a:t>
            </a:r>
            <a:r>
              <a:rPr lang="en-US" b="0" i="0" dirty="0" err="1">
                <a:solidFill>
                  <a:srgbClr val="303030"/>
                </a:solidFill>
                <a:effectLst/>
                <a:latin typeface="Nunito" pitchFamily="2" charset="0"/>
              </a:rPr>
              <a:t>GraphQL</a:t>
            </a:r>
            <a:r>
              <a:rPr lang="en-US" b="0" i="0" dirty="0">
                <a:solidFill>
                  <a:srgbClr val="303030"/>
                </a:solidFill>
                <a:effectLst/>
                <a:latin typeface="Nunito" pitchFamily="2" charset="0"/>
              </a:rPr>
              <a:t> gives a lot of power to the clients. So, it’s necessary to add some protection in order to prevent the server from going down. Some practices to mitigate this risk include configuring timeout, maximum query depth, maximum query complexity.</a:t>
            </a:r>
          </a:p>
          <a:p>
            <a:pPr algn="l">
              <a:buFont typeface="Arial" panose="020B0604020202020204" pitchFamily="34" charset="0"/>
              <a:buChar char="•"/>
            </a:pPr>
            <a:r>
              <a:rPr lang="en-US" b="1" i="0" dirty="0">
                <a:solidFill>
                  <a:srgbClr val="303030"/>
                </a:solidFill>
                <a:effectLst/>
                <a:latin typeface="Nunito" pitchFamily="2" charset="0"/>
              </a:rPr>
              <a:t>Harder to integrate with monitoring tools</a:t>
            </a:r>
            <a:r>
              <a:rPr lang="en-US" b="0" i="0" dirty="0">
                <a:solidFill>
                  <a:srgbClr val="303030"/>
                </a:solidFill>
                <a:effectLst/>
                <a:latin typeface="Nunito" pitchFamily="2" charset="0"/>
              </a:rPr>
              <a:t>. </a:t>
            </a:r>
            <a:r>
              <a:rPr lang="en-US" b="0" i="0" dirty="0" err="1">
                <a:solidFill>
                  <a:srgbClr val="303030"/>
                </a:solidFill>
                <a:effectLst/>
                <a:latin typeface="Nunito" pitchFamily="2" charset="0"/>
              </a:rPr>
              <a:t>GraphQL</a:t>
            </a:r>
            <a:r>
              <a:rPr lang="en-US" b="0" i="0" dirty="0">
                <a:solidFill>
                  <a:srgbClr val="303030"/>
                </a:solidFill>
                <a:effectLst/>
                <a:latin typeface="Nunito" pitchFamily="2" charset="0"/>
              </a:rPr>
              <a:t> returns 200 OK for errors, so it will be harder to integrate with monitoring tools.</a:t>
            </a:r>
          </a:p>
          <a:p>
            <a:pPr algn="l">
              <a:buFont typeface="Arial" panose="020B0604020202020204" pitchFamily="34" charset="0"/>
              <a:buChar char="•"/>
            </a:pPr>
            <a:r>
              <a:rPr lang="en-US" b="1" i="0" dirty="0">
                <a:solidFill>
                  <a:srgbClr val="303030"/>
                </a:solidFill>
                <a:effectLst/>
                <a:latin typeface="Nunito" pitchFamily="2" charset="0"/>
              </a:rPr>
              <a:t>Only JSON support</a:t>
            </a:r>
            <a:r>
              <a:rPr lang="en-US" b="0" i="0" dirty="0">
                <a:solidFill>
                  <a:srgbClr val="303030"/>
                </a:solidFill>
                <a:effectLst/>
                <a:latin typeface="Nunito" pitchFamily="2" charset="0"/>
              </a:rPr>
              <a:t>. This may not really be an issue since JSON is the most used data format in APIs. However, if you need XML for example, </a:t>
            </a:r>
            <a:r>
              <a:rPr lang="en-US" b="0" i="0" dirty="0" err="1">
                <a:solidFill>
                  <a:srgbClr val="303030"/>
                </a:solidFill>
                <a:effectLst/>
                <a:latin typeface="Nunito" pitchFamily="2" charset="0"/>
              </a:rPr>
              <a:t>GraphQL</a:t>
            </a:r>
            <a:r>
              <a:rPr lang="en-US" b="0" i="0" dirty="0">
                <a:solidFill>
                  <a:srgbClr val="303030"/>
                </a:solidFill>
                <a:effectLst/>
                <a:latin typeface="Nunito" pitchFamily="2" charset="0"/>
              </a:rPr>
              <a:t> is not the right choice.</a:t>
            </a:r>
          </a:p>
          <a:p>
            <a:pPr algn="l">
              <a:buFont typeface="Arial" panose="020B0604020202020204" pitchFamily="34" charset="0"/>
              <a:buChar char="•"/>
            </a:pPr>
            <a:r>
              <a:rPr lang="en-US" b="1" i="0" dirty="0">
                <a:solidFill>
                  <a:srgbClr val="303030"/>
                </a:solidFill>
                <a:effectLst/>
                <a:latin typeface="Nunito" pitchFamily="2" charset="0"/>
              </a:rPr>
              <a:t>Lack of automatic HTTP caching mechanism</a:t>
            </a:r>
            <a:r>
              <a:rPr lang="en-US" b="0" i="0" dirty="0">
                <a:solidFill>
                  <a:srgbClr val="303030"/>
                </a:solidFill>
                <a:effectLst/>
                <a:latin typeface="Nunito" pitchFamily="2" charset="0"/>
              </a:rPr>
              <a:t>. </a:t>
            </a:r>
            <a:r>
              <a:rPr lang="en-US" b="0" i="0" dirty="0" err="1">
                <a:solidFill>
                  <a:srgbClr val="303030"/>
                </a:solidFill>
                <a:effectLst/>
                <a:latin typeface="Nunito" pitchFamily="2" charset="0"/>
              </a:rPr>
              <a:t>GraphQL</a:t>
            </a:r>
            <a:r>
              <a:rPr lang="en-US" b="0" i="0" dirty="0">
                <a:solidFill>
                  <a:srgbClr val="303030"/>
                </a:solidFill>
                <a:effectLst/>
                <a:latin typeface="Nunito" pitchFamily="2" charset="0"/>
              </a:rPr>
              <a:t> uses a single endpoint with many different operations, so it’s not possible to use HTTP caching.</a:t>
            </a:r>
          </a:p>
          <a:p>
            <a:endParaRPr lang="en-US" dirty="0"/>
          </a:p>
        </p:txBody>
      </p:sp>
    </p:spTree>
    <p:extLst>
      <p:ext uri="{BB962C8B-B14F-4D97-AF65-F5344CB8AC3E}">
        <p14:creationId xmlns:p14="http://schemas.microsoft.com/office/powerpoint/2010/main" val="124977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991350" y="487680"/>
            <a:ext cx="4179570" cy="3376691"/>
          </a:xfrm>
        </p:spPr>
        <p:txBody>
          <a:bodyPr/>
          <a:lstStyle/>
          <a:p>
            <a:r>
              <a:rPr lang="en-US" dirty="0"/>
              <a:t>ARCHITECTURE</a:t>
            </a:r>
          </a:p>
        </p:txBody>
      </p:sp>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45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ARCHITECTURE DIAGRAM</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15</a:t>
            </a:fld>
            <a:endParaRPr lang="en-US" dirty="0"/>
          </a:p>
        </p:txBody>
      </p:sp>
      <p:sp>
        <p:nvSpPr>
          <p:cNvPr id="5" name="TextBox 4">
            <a:extLst>
              <a:ext uri="{FF2B5EF4-FFF2-40B4-BE49-F238E27FC236}">
                <a16:creationId xmlns:a16="http://schemas.microsoft.com/office/drawing/2014/main" id="{A2158297-938A-68AC-D80F-0A0A4719494E}"/>
              </a:ext>
            </a:extLst>
          </p:cNvPr>
          <p:cNvSpPr txBox="1"/>
          <p:nvPr/>
        </p:nvSpPr>
        <p:spPr>
          <a:xfrm>
            <a:off x="718820" y="1097280"/>
            <a:ext cx="6409113" cy="369332"/>
          </a:xfrm>
          <a:prstGeom prst="rect">
            <a:avLst/>
          </a:prstGeom>
          <a:noFill/>
        </p:spPr>
        <p:txBody>
          <a:bodyPr wrap="square" rtlCol="0">
            <a:spAutoFit/>
          </a:bodyPr>
          <a:lstStyle/>
          <a:p>
            <a:r>
              <a:rPr lang="en-US" dirty="0"/>
              <a:t>GRAPHQL APPLICATION DIAGRAM</a:t>
            </a:r>
            <a:endParaRPr lang="en-US" sz="1200" dirty="0"/>
          </a:p>
        </p:txBody>
      </p:sp>
      <p:pic>
        <p:nvPicPr>
          <p:cNvPr id="1026" name="Picture 2" descr="Introduction to GraphQL">
            <a:extLst>
              <a:ext uri="{FF2B5EF4-FFF2-40B4-BE49-F238E27FC236}">
                <a16:creationId xmlns:a16="http://schemas.microsoft.com/office/drawing/2014/main" id="{2670C4AE-EC59-CDE4-6381-5C8D7742B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360" y="1017587"/>
            <a:ext cx="8233843" cy="519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04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CORE CONCEPTS</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807720" y="1017587"/>
            <a:ext cx="10665460" cy="4255222"/>
          </a:xfrm>
        </p:spPr>
        <p:txBody>
          <a:bodyPr>
            <a:norm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16</a:t>
            </a:fld>
            <a:endParaRPr lang="en-US" dirty="0"/>
          </a:p>
        </p:txBody>
      </p:sp>
      <p:sp>
        <p:nvSpPr>
          <p:cNvPr id="3" name="TextBox 2">
            <a:extLst>
              <a:ext uri="{FF2B5EF4-FFF2-40B4-BE49-F238E27FC236}">
                <a16:creationId xmlns:a16="http://schemas.microsoft.com/office/drawing/2014/main" id="{F22CCFCF-C36F-81AF-C43E-F552E77D7F19}"/>
              </a:ext>
            </a:extLst>
          </p:cNvPr>
          <p:cNvSpPr txBox="1"/>
          <p:nvPr/>
        </p:nvSpPr>
        <p:spPr>
          <a:xfrm>
            <a:off x="751193" y="1133302"/>
            <a:ext cx="9066138" cy="1723549"/>
          </a:xfrm>
          <a:prstGeom prst="rect">
            <a:avLst/>
          </a:prstGeom>
          <a:noFill/>
        </p:spPr>
        <p:txBody>
          <a:bodyPr wrap="square" rtlCol="0">
            <a:spAutoFit/>
          </a:bodyPr>
          <a:lstStyle/>
          <a:p>
            <a:r>
              <a:rPr lang="en-US" dirty="0"/>
              <a:t>REST and GRAPHQL working methods</a:t>
            </a:r>
          </a:p>
          <a:p>
            <a:endParaRPr lang="en-US" dirty="0"/>
          </a:p>
          <a:p>
            <a:pPr marL="285750" indent="-285750">
              <a:buFont typeface="Arial" panose="020B0604020202020204" pitchFamily="34" charset="0"/>
              <a:buChar char="•"/>
            </a:pPr>
            <a:r>
              <a:rPr lang="en-US" sz="1400" dirty="0"/>
              <a:t>REST API loads data from specific end points (multiple end points). Hence the returned data </a:t>
            </a:r>
            <a:r>
              <a:rPr lang="en-US" sz="1400" b="1" dirty="0"/>
              <a:t>structure is clearly defined</a:t>
            </a:r>
            <a:r>
              <a:rPr lang="en-US" sz="1400" dirty="0"/>
              <a:t>. </a:t>
            </a:r>
          </a:p>
          <a:p>
            <a:pPr marL="285750" indent="-285750">
              <a:buFont typeface="Arial" panose="020B0604020202020204" pitchFamily="34" charset="0"/>
              <a:buChar char="•"/>
            </a:pPr>
            <a:r>
              <a:rPr lang="en-US" sz="1400" dirty="0" err="1"/>
              <a:t>GraphQL</a:t>
            </a:r>
            <a:r>
              <a:rPr lang="en-US" sz="1400" dirty="0"/>
              <a:t> Typically exposes only singe endpoint. The returned data </a:t>
            </a:r>
            <a:r>
              <a:rPr lang="en-US" sz="1400" b="1" dirty="0"/>
              <a:t>structure is </a:t>
            </a:r>
            <a:r>
              <a:rPr lang="en-US" sz="1400" b="1" dirty="0">
                <a:solidFill>
                  <a:srgbClr val="FF0000"/>
                </a:solidFill>
              </a:rPr>
              <a:t>NOT</a:t>
            </a:r>
            <a:r>
              <a:rPr lang="en-US" sz="1400" b="1" dirty="0"/>
              <a:t> defined. </a:t>
            </a:r>
            <a:r>
              <a:rPr lang="en-US" sz="1400" dirty="0"/>
              <a:t>The client can decide what data is actually needed. </a:t>
            </a:r>
          </a:p>
          <a:p>
            <a:pPr marL="742950" lvl="1" indent="-285750">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81418A4C-4E16-27BC-85BE-EB5EBD93ADED}"/>
              </a:ext>
            </a:extLst>
          </p:cNvPr>
          <p:cNvPicPr>
            <a:picLocks noChangeAspect="1"/>
          </p:cNvPicPr>
          <p:nvPr/>
        </p:nvPicPr>
        <p:blipFill>
          <a:blip r:embed="rId3"/>
          <a:stretch>
            <a:fillRect/>
          </a:stretch>
        </p:blipFill>
        <p:spPr>
          <a:xfrm>
            <a:off x="491836" y="3070581"/>
            <a:ext cx="5203638" cy="2520980"/>
          </a:xfrm>
          <a:prstGeom prst="rect">
            <a:avLst/>
          </a:prstGeom>
        </p:spPr>
      </p:pic>
      <p:pic>
        <p:nvPicPr>
          <p:cNvPr id="10" name="Picture 9">
            <a:extLst>
              <a:ext uri="{FF2B5EF4-FFF2-40B4-BE49-F238E27FC236}">
                <a16:creationId xmlns:a16="http://schemas.microsoft.com/office/drawing/2014/main" id="{D5F55B94-CB60-92FD-220A-FF3A01AB091D}"/>
              </a:ext>
            </a:extLst>
          </p:cNvPr>
          <p:cNvPicPr>
            <a:picLocks noChangeAspect="1"/>
          </p:cNvPicPr>
          <p:nvPr/>
        </p:nvPicPr>
        <p:blipFill>
          <a:blip r:embed="rId4"/>
          <a:stretch>
            <a:fillRect/>
          </a:stretch>
        </p:blipFill>
        <p:spPr>
          <a:xfrm>
            <a:off x="6807994" y="3019435"/>
            <a:ext cx="4973918" cy="2623272"/>
          </a:xfrm>
          <a:prstGeom prst="rect">
            <a:avLst/>
          </a:prstGeom>
        </p:spPr>
      </p:pic>
      <p:sp>
        <p:nvSpPr>
          <p:cNvPr id="11" name="TextBox 10">
            <a:extLst>
              <a:ext uri="{FF2B5EF4-FFF2-40B4-BE49-F238E27FC236}">
                <a16:creationId xmlns:a16="http://schemas.microsoft.com/office/drawing/2014/main" id="{05103B1D-0704-B474-00C6-7FD61ED19CBC}"/>
              </a:ext>
            </a:extLst>
          </p:cNvPr>
          <p:cNvSpPr txBox="1"/>
          <p:nvPr/>
        </p:nvSpPr>
        <p:spPr>
          <a:xfrm>
            <a:off x="1604356" y="5435959"/>
            <a:ext cx="2052293" cy="369332"/>
          </a:xfrm>
          <a:prstGeom prst="rect">
            <a:avLst/>
          </a:prstGeom>
          <a:noFill/>
        </p:spPr>
        <p:txBody>
          <a:bodyPr wrap="none" rtlCol="0">
            <a:spAutoFit/>
          </a:bodyPr>
          <a:lstStyle/>
          <a:p>
            <a:r>
              <a:rPr lang="en-US" dirty="0"/>
              <a:t>RESTful API Design</a:t>
            </a:r>
          </a:p>
        </p:txBody>
      </p:sp>
      <p:sp>
        <p:nvSpPr>
          <p:cNvPr id="12" name="TextBox 11">
            <a:extLst>
              <a:ext uri="{FF2B5EF4-FFF2-40B4-BE49-F238E27FC236}">
                <a16:creationId xmlns:a16="http://schemas.microsoft.com/office/drawing/2014/main" id="{7CBB81E5-DC4E-4388-88E6-B34409BD4E17}"/>
              </a:ext>
            </a:extLst>
          </p:cNvPr>
          <p:cNvSpPr txBox="1"/>
          <p:nvPr/>
        </p:nvSpPr>
        <p:spPr>
          <a:xfrm>
            <a:off x="8763858" y="5406895"/>
            <a:ext cx="1786130" cy="369332"/>
          </a:xfrm>
          <a:prstGeom prst="rect">
            <a:avLst/>
          </a:prstGeom>
          <a:noFill/>
        </p:spPr>
        <p:txBody>
          <a:bodyPr wrap="none" rtlCol="0">
            <a:spAutoFit/>
          </a:bodyPr>
          <a:lstStyle/>
          <a:p>
            <a:r>
              <a:rPr lang="en-US" dirty="0" err="1"/>
              <a:t>GraphQL</a:t>
            </a:r>
            <a:r>
              <a:rPr lang="en-US" dirty="0"/>
              <a:t> Design</a:t>
            </a:r>
          </a:p>
        </p:txBody>
      </p:sp>
      <p:sp>
        <p:nvSpPr>
          <p:cNvPr id="15" name="Oval 14">
            <a:extLst>
              <a:ext uri="{FF2B5EF4-FFF2-40B4-BE49-F238E27FC236}">
                <a16:creationId xmlns:a16="http://schemas.microsoft.com/office/drawing/2014/main" id="{D7C595C4-8FD5-BD32-B8AE-766FA9B04356}"/>
              </a:ext>
            </a:extLst>
          </p:cNvPr>
          <p:cNvSpPr/>
          <p:nvPr/>
        </p:nvSpPr>
        <p:spPr>
          <a:xfrm>
            <a:off x="3549535" y="4131425"/>
            <a:ext cx="1313410" cy="1460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5F4FE08-5613-B7C0-FB33-FA4289B669C9}"/>
              </a:ext>
            </a:extLst>
          </p:cNvPr>
          <p:cNvSpPr/>
          <p:nvPr/>
        </p:nvSpPr>
        <p:spPr>
          <a:xfrm>
            <a:off x="10067664" y="4354557"/>
            <a:ext cx="729053" cy="7922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385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CORE CONCEPTS</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807720" y="1017587"/>
            <a:ext cx="10665460" cy="5054600"/>
          </a:xfrm>
        </p:spPr>
        <p:txBody>
          <a:bodyPr>
            <a:norm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17</a:t>
            </a:fld>
            <a:endParaRPr lang="en-US" dirty="0"/>
          </a:p>
        </p:txBody>
      </p:sp>
      <p:pic>
        <p:nvPicPr>
          <p:cNvPr id="4" name="Picture 3">
            <a:extLst>
              <a:ext uri="{FF2B5EF4-FFF2-40B4-BE49-F238E27FC236}">
                <a16:creationId xmlns:a16="http://schemas.microsoft.com/office/drawing/2014/main" id="{F0139803-E85A-5056-CFC8-35270CE2EF8C}"/>
              </a:ext>
            </a:extLst>
          </p:cNvPr>
          <p:cNvPicPr>
            <a:picLocks noChangeAspect="1"/>
          </p:cNvPicPr>
          <p:nvPr/>
        </p:nvPicPr>
        <p:blipFill>
          <a:blip r:embed="rId3"/>
          <a:stretch>
            <a:fillRect/>
          </a:stretch>
        </p:blipFill>
        <p:spPr>
          <a:xfrm>
            <a:off x="7352777" y="2697089"/>
            <a:ext cx="4120403" cy="2477491"/>
          </a:xfrm>
          <a:prstGeom prst="rect">
            <a:avLst/>
          </a:prstGeom>
        </p:spPr>
      </p:pic>
      <p:sp>
        <p:nvSpPr>
          <p:cNvPr id="5" name="TextBox 4">
            <a:extLst>
              <a:ext uri="{FF2B5EF4-FFF2-40B4-BE49-F238E27FC236}">
                <a16:creationId xmlns:a16="http://schemas.microsoft.com/office/drawing/2014/main" id="{A2158297-938A-68AC-D80F-0A0A4719494E}"/>
              </a:ext>
            </a:extLst>
          </p:cNvPr>
          <p:cNvSpPr txBox="1"/>
          <p:nvPr/>
        </p:nvSpPr>
        <p:spPr>
          <a:xfrm>
            <a:off x="718820" y="1097280"/>
            <a:ext cx="6409113" cy="1170449"/>
          </a:xfrm>
          <a:prstGeom prst="rect">
            <a:avLst/>
          </a:prstGeom>
          <a:noFill/>
        </p:spPr>
        <p:txBody>
          <a:bodyPr wrap="square" rtlCol="0">
            <a:spAutoFit/>
          </a:bodyPr>
          <a:lstStyle/>
          <a:p>
            <a:r>
              <a:rPr lang="en-US" dirty="0"/>
              <a:t>SCHEMA DEFINITION LANGUAGE (SDL)</a:t>
            </a:r>
          </a:p>
          <a:p>
            <a:endParaRPr lang="en-US" dirty="0"/>
          </a:p>
          <a:p>
            <a:pPr>
              <a:lnSpc>
                <a:spcPct val="150000"/>
              </a:lnSpc>
            </a:pPr>
            <a:r>
              <a:rPr lang="en-US" sz="1200" b="0" i="0" dirty="0" err="1">
                <a:effectLst/>
                <a:latin typeface="Open Sans" panose="020B0606030504020204" pitchFamily="34" charset="0"/>
              </a:rPr>
              <a:t>GraphQL</a:t>
            </a:r>
            <a:r>
              <a:rPr lang="en-US" sz="1200" b="0" i="0" dirty="0">
                <a:effectLst/>
                <a:latin typeface="Open Sans" panose="020B0606030504020204" pitchFamily="34" charset="0"/>
              </a:rPr>
              <a:t> has its own type system that’s used to define the </a:t>
            </a:r>
            <a:r>
              <a:rPr lang="en-US" sz="1200" b="0" i="1" dirty="0">
                <a:effectLst/>
                <a:latin typeface="Open Sans" panose="020B0606030504020204" pitchFamily="34" charset="0"/>
              </a:rPr>
              <a:t>schema</a:t>
            </a:r>
            <a:r>
              <a:rPr lang="en-US" sz="1200" b="0" i="0" dirty="0">
                <a:effectLst/>
                <a:latin typeface="Open Sans" panose="020B0606030504020204" pitchFamily="34" charset="0"/>
              </a:rPr>
              <a:t> of an API. The syntax for writing schemas is called </a:t>
            </a:r>
            <a:r>
              <a:rPr lang="en-US" sz="1200" b="0" i="0" u="none" strike="noStrike" dirty="0">
                <a:solidFill>
                  <a:srgbClr val="2A7ED2"/>
                </a:solidFill>
                <a:effectLst/>
                <a:latin typeface="Open Sans" panose="020B0606030504020204" pitchFamily="34" charset="0"/>
                <a:hlinkClick r:id="rId4"/>
              </a:rPr>
              <a:t>Schema Definition Language</a:t>
            </a:r>
            <a:r>
              <a:rPr lang="en-US" sz="1200" b="0" i="0" dirty="0">
                <a:effectLst/>
                <a:latin typeface="Open Sans" panose="020B0606030504020204" pitchFamily="34" charset="0"/>
              </a:rPr>
              <a:t> (SDL).</a:t>
            </a:r>
            <a:endParaRPr lang="en-US" sz="1200" dirty="0"/>
          </a:p>
        </p:txBody>
      </p:sp>
      <p:pic>
        <p:nvPicPr>
          <p:cNvPr id="7" name="Picture 6">
            <a:extLst>
              <a:ext uri="{FF2B5EF4-FFF2-40B4-BE49-F238E27FC236}">
                <a16:creationId xmlns:a16="http://schemas.microsoft.com/office/drawing/2014/main" id="{F5E734DF-84AB-701C-FB9A-7C4D805B6CB6}"/>
              </a:ext>
            </a:extLst>
          </p:cNvPr>
          <p:cNvPicPr>
            <a:picLocks noChangeAspect="1"/>
          </p:cNvPicPr>
          <p:nvPr/>
        </p:nvPicPr>
        <p:blipFill>
          <a:blip r:embed="rId5"/>
          <a:stretch>
            <a:fillRect/>
          </a:stretch>
        </p:blipFill>
        <p:spPr>
          <a:xfrm>
            <a:off x="890053" y="2855103"/>
            <a:ext cx="5066811" cy="2161465"/>
          </a:xfrm>
          <a:prstGeom prst="rect">
            <a:avLst/>
          </a:prstGeom>
        </p:spPr>
      </p:pic>
    </p:spTree>
    <p:extLst>
      <p:ext uri="{BB962C8B-B14F-4D97-AF65-F5344CB8AC3E}">
        <p14:creationId xmlns:p14="http://schemas.microsoft.com/office/powerpoint/2010/main" val="2140559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F2E02DA-1E39-3B61-E96F-9B66340C6149}"/>
              </a:ext>
            </a:extLst>
          </p:cNvPr>
          <p:cNvPicPr>
            <a:picLocks noChangeAspect="1"/>
          </p:cNvPicPr>
          <p:nvPr/>
        </p:nvPicPr>
        <p:blipFill>
          <a:blip r:embed="rId3"/>
          <a:stretch>
            <a:fillRect/>
          </a:stretch>
        </p:blipFill>
        <p:spPr>
          <a:xfrm>
            <a:off x="1678049" y="1932878"/>
            <a:ext cx="8924801" cy="4095553"/>
          </a:xfrm>
          <a:prstGeom prst="rect">
            <a:avLst/>
          </a:prstGeom>
        </p:spPr>
      </p:pic>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CORE CONCEPTS</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807720" y="1017587"/>
            <a:ext cx="10665460" cy="587374"/>
          </a:xfrm>
        </p:spPr>
        <p:txBody>
          <a:bodyPr>
            <a:normAutofit/>
          </a:bodyPr>
          <a:lstStyle/>
          <a:p>
            <a:r>
              <a:rPr lang="en-US" dirty="0"/>
              <a:t>How GRAPHQL process the request – response?</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18</a:t>
            </a:fld>
            <a:endParaRPr lang="en-US" dirty="0"/>
          </a:p>
        </p:txBody>
      </p:sp>
      <p:sp>
        <p:nvSpPr>
          <p:cNvPr id="7" name="Rectangle 6">
            <a:extLst>
              <a:ext uri="{FF2B5EF4-FFF2-40B4-BE49-F238E27FC236}">
                <a16:creationId xmlns:a16="http://schemas.microsoft.com/office/drawing/2014/main" id="{6AEA20B9-9672-C037-6126-2A2A20DE152D}"/>
              </a:ext>
            </a:extLst>
          </p:cNvPr>
          <p:cNvSpPr/>
          <p:nvPr/>
        </p:nvSpPr>
        <p:spPr>
          <a:xfrm>
            <a:off x="4405745" y="1894809"/>
            <a:ext cx="2344442" cy="1653331"/>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90A335C1-F8B9-F4D9-2795-70A06B2B67F7}"/>
              </a:ext>
            </a:extLst>
          </p:cNvPr>
          <p:cNvSpPr txBox="1"/>
          <p:nvPr/>
        </p:nvSpPr>
        <p:spPr>
          <a:xfrm>
            <a:off x="2593520" y="1563546"/>
            <a:ext cx="955964" cy="369332"/>
          </a:xfrm>
          <a:prstGeom prst="rect">
            <a:avLst/>
          </a:prstGeom>
          <a:noFill/>
        </p:spPr>
        <p:txBody>
          <a:bodyPr wrap="square" rtlCol="0">
            <a:spAutoFit/>
          </a:bodyPr>
          <a:lstStyle/>
          <a:p>
            <a:r>
              <a:rPr lang="en-US" dirty="0"/>
              <a:t>QUERY</a:t>
            </a:r>
            <a:endParaRPr lang="en-US" sz="1400" dirty="0"/>
          </a:p>
        </p:txBody>
      </p:sp>
      <p:cxnSp>
        <p:nvCxnSpPr>
          <p:cNvPr id="20" name="Connector: Curved 19">
            <a:extLst>
              <a:ext uri="{FF2B5EF4-FFF2-40B4-BE49-F238E27FC236}">
                <a16:creationId xmlns:a16="http://schemas.microsoft.com/office/drawing/2014/main" id="{A6665B13-ED53-5442-FFFC-4266A2F6E901}"/>
              </a:ext>
            </a:extLst>
          </p:cNvPr>
          <p:cNvCxnSpPr>
            <a:cxnSpLocks/>
            <a:stCxn id="29" idx="3"/>
            <a:endCxn id="21" idx="1"/>
          </p:cNvCxnSpPr>
          <p:nvPr/>
        </p:nvCxnSpPr>
        <p:spPr>
          <a:xfrm flipV="1">
            <a:off x="6591993" y="1495940"/>
            <a:ext cx="2139428" cy="1320654"/>
          </a:xfrm>
          <a:prstGeom prst="curvedConnector3">
            <a:avLst/>
          </a:prstGeom>
          <a:ln w="12700">
            <a:solidFill>
              <a:srgbClr val="00B0F0"/>
            </a:solidFill>
            <a:tailEnd type="triangle"/>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78C5ECE6-C408-7965-59FF-A5143E2D6BF2}"/>
              </a:ext>
            </a:extLst>
          </p:cNvPr>
          <p:cNvSpPr txBox="1"/>
          <p:nvPr/>
        </p:nvSpPr>
        <p:spPr>
          <a:xfrm>
            <a:off x="8731421" y="1311274"/>
            <a:ext cx="993798" cy="369332"/>
          </a:xfrm>
          <a:prstGeom prst="rect">
            <a:avLst/>
          </a:prstGeom>
          <a:noFill/>
        </p:spPr>
        <p:txBody>
          <a:bodyPr wrap="none" rtlCol="0">
            <a:spAutoFit/>
          </a:bodyPr>
          <a:lstStyle/>
          <a:p>
            <a:r>
              <a:rPr lang="en-US" dirty="0"/>
              <a:t>Payload</a:t>
            </a:r>
          </a:p>
        </p:txBody>
      </p:sp>
      <p:sp>
        <p:nvSpPr>
          <p:cNvPr id="29" name="Rectangle 28">
            <a:extLst>
              <a:ext uri="{FF2B5EF4-FFF2-40B4-BE49-F238E27FC236}">
                <a16:creationId xmlns:a16="http://schemas.microsoft.com/office/drawing/2014/main" id="{22FE8942-7C52-6E1C-1387-01C687ADAC5A}"/>
              </a:ext>
            </a:extLst>
          </p:cNvPr>
          <p:cNvSpPr/>
          <p:nvPr/>
        </p:nvSpPr>
        <p:spPr>
          <a:xfrm>
            <a:off x="4602971" y="2204188"/>
            <a:ext cx="1989022" cy="1224812"/>
          </a:xfrm>
          <a:prstGeom prst="rect">
            <a:avLst/>
          </a:prstGeom>
          <a:no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cxnSp>
        <p:nvCxnSpPr>
          <p:cNvPr id="31" name="Connector: Curved 30">
            <a:extLst>
              <a:ext uri="{FF2B5EF4-FFF2-40B4-BE49-F238E27FC236}">
                <a16:creationId xmlns:a16="http://schemas.microsoft.com/office/drawing/2014/main" id="{7BF00E84-C043-E17F-049E-312F1C80084F}"/>
              </a:ext>
            </a:extLst>
          </p:cNvPr>
          <p:cNvCxnSpPr>
            <a:cxnSpLocks/>
            <a:stCxn id="7" idx="1"/>
            <a:endCxn id="18" idx="3"/>
          </p:cNvCxnSpPr>
          <p:nvPr/>
        </p:nvCxnSpPr>
        <p:spPr>
          <a:xfrm rot="10800000">
            <a:off x="3549485" y="1748213"/>
            <a:ext cx="856261" cy="973263"/>
          </a:xfrm>
          <a:prstGeom prst="curvedConnector3">
            <a:avLst/>
          </a:prstGeom>
          <a:ln w="12700">
            <a:solidFill>
              <a:schemeClr val="accent2">
                <a:lumMod val="75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66" name="Rectangle 65">
            <a:extLst>
              <a:ext uri="{FF2B5EF4-FFF2-40B4-BE49-F238E27FC236}">
                <a16:creationId xmlns:a16="http://schemas.microsoft.com/office/drawing/2014/main" id="{3C1306EE-35BA-22C4-ED04-76A6B354DB82}"/>
              </a:ext>
            </a:extLst>
          </p:cNvPr>
          <p:cNvSpPr/>
          <p:nvPr/>
        </p:nvSpPr>
        <p:spPr>
          <a:xfrm>
            <a:off x="3802580" y="4126660"/>
            <a:ext cx="3554183" cy="1841878"/>
          </a:xfrm>
          <a:prstGeom prst="rect">
            <a:avLst/>
          </a:prstGeom>
          <a:no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7" name="TextBox 66">
            <a:extLst>
              <a:ext uri="{FF2B5EF4-FFF2-40B4-BE49-F238E27FC236}">
                <a16:creationId xmlns:a16="http://schemas.microsoft.com/office/drawing/2014/main" id="{B2459D60-B8A2-C35D-6D4F-3EE7147F8AC8}"/>
              </a:ext>
            </a:extLst>
          </p:cNvPr>
          <p:cNvSpPr txBox="1"/>
          <p:nvPr/>
        </p:nvSpPr>
        <p:spPr>
          <a:xfrm>
            <a:off x="1305098" y="5294454"/>
            <a:ext cx="1485068" cy="369332"/>
          </a:xfrm>
          <a:prstGeom prst="rect">
            <a:avLst/>
          </a:prstGeom>
          <a:noFill/>
        </p:spPr>
        <p:txBody>
          <a:bodyPr wrap="square" rtlCol="0">
            <a:spAutoFit/>
          </a:bodyPr>
          <a:lstStyle/>
          <a:p>
            <a:r>
              <a:rPr lang="en-US" dirty="0"/>
              <a:t>RESPONSE</a:t>
            </a:r>
            <a:endParaRPr lang="en-US" sz="1400" dirty="0"/>
          </a:p>
        </p:txBody>
      </p:sp>
      <p:cxnSp>
        <p:nvCxnSpPr>
          <p:cNvPr id="69" name="Connector: Curved 68">
            <a:extLst>
              <a:ext uri="{FF2B5EF4-FFF2-40B4-BE49-F238E27FC236}">
                <a16:creationId xmlns:a16="http://schemas.microsoft.com/office/drawing/2014/main" id="{3FB14275-C8D6-4FD1-675D-75CBFC707C42}"/>
              </a:ext>
            </a:extLst>
          </p:cNvPr>
          <p:cNvCxnSpPr>
            <a:cxnSpLocks/>
            <a:stCxn id="66" idx="1"/>
            <a:endCxn id="67" idx="3"/>
          </p:cNvCxnSpPr>
          <p:nvPr/>
        </p:nvCxnSpPr>
        <p:spPr>
          <a:xfrm rot="10800000" flipV="1">
            <a:off x="2790166" y="5047598"/>
            <a:ext cx="1012414" cy="431521"/>
          </a:xfrm>
          <a:prstGeom prst="curvedConnector3">
            <a:avLst/>
          </a:prstGeom>
          <a:ln w="12700">
            <a:solidFill>
              <a:schemeClr val="accent2">
                <a:lumMod val="75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73" name="TextBox 72">
            <a:extLst>
              <a:ext uri="{FF2B5EF4-FFF2-40B4-BE49-F238E27FC236}">
                <a16:creationId xmlns:a16="http://schemas.microsoft.com/office/drawing/2014/main" id="{36CE4925-CDE2-33A0-4932-2410B307B1C3}"/>
              </a:ext>
            </a:extLst>
          </p:cNvPr>
          <p:cNvSpPr txBox="1"/>
          <p:nvPr/>
        </p:nvSpPr>
        <p:spPr>
          <a:xfrm>
            <a:off x="2270337" y="3699871"/>
            <a:ext cx="1485068" cy="369332"/>
          </a:xfrm>
          <a:prstGeom prst="rect">
            <a:avLst/>
          </a:prstGeom>
          <a:noFill/>
        </p:spPr>
        <p:txBody>
          <a:bodyPr wrap="square" rtlCol="0">
            <a:spAutoFit/>
          </a:bodyPr>
          <a:lstStyle/>
          <a:p>
            <a:r>
              <a:rPr lang="en-US" dirty="0"/>
              <a:t>CLIENT</a:t>
            </a:r>
            <a:endParaRPr lang="en-US" sz="1400" dirty="0"/>
          </a:p>
        </p:txBody>
      </p:sp>
      <p:sp>
        <p:nvSpPr>
          <p:cNvPr id="74" name="TextBox 73">
            <a:extLst>
              <a:ext uri="{FF2B5EF4-FFF2-40B4-BE49-F238E27FC236}">
                <a16:creationId xmlns:a16="http://schemas.microsoft.com/office/drawing/2014/main" id="{41C68CAC-AF60-4382-BB2B-337A07249567}"/>
              </a:ext>
            </a:extLst>
          </p:cNvPr>
          <p:cNvSpPr txBox="1"/>
          <p:nvPr/>
        </p:nvSpPr>
        <p:spPr>
          <a:xfrm>
            <a:off x="7992815" y="3080375"/>
            <a:ext cx="1485068" cy="369332"/>
          </a:xfrm>
          <a:prstGeom prst="rect">
            <a:avLst/>
          </a:prstGeom>
          <a:noFill/>
        </p:spPr>
        <p:txBody>
          <a:bodyPr wrap="square" rtlCol="0">
            <a:spAutoFit/>
          </a:bodyPr>
          <a:lstStyle/>
          <a:p>
            <a:r>
              <a:rPr lang="en-US" dirty="0"/>
              <a:t>GRAPHQL</a:t>
            </a:r>
            <a:endParaRPr lang="en-US" sz="1400" dirty="0"/>
          </a:p>
        </p:txBody>
      </p:sp>
      <p:sp>
        <p:nvSpPr>
          <p:cNvPr id="75" name="TextBox 74">
            <a:extLst>
              <a:ext uri="{FF2B5EF4-FFF2-40B4-BE49-F238E27FC236}">
                <a16:creationId xmlns:a16="http://schemas.microsoft.com/office/drawing/2014/main" id="{58D0FC96-42E7-C6D4-1F9D-557CC57C0913}"/>
              </a:ext>
            </a:extLst>
          </p:cNvPr>
          <p:cNvSpPr txBox="1"/>
          <p:nvPr/>
        </p:nvSpPr>
        <p:spPr>
          <a:xfrm>
            <a:off x="4998033" y="3468656"/>
            <a:ext cx="1485068" cy="369332"/>
          </a:xfrm>
          <a:prstGeom prst="rect">
            <a:avLst/>
          </a:prstGeom>
          <a:noFill/>
        </p:spPr>
        <p:txBody>
          <a:bodyPr wrap="square" rtlCol="0">
            <a:spAutoFit/>
          </a:bodyPr>
          <a:lstStyle/>
          <a:p>
            <a:r>
              <a:rPr lang="en-US" dirty="0"/>
              <a:t>REQUEST</a:t>
            </a:r>
            <a:endParaRPr lang="en-US" sz="1400" dirty="0"/>
          </a:p>
        </p:txBody>
      </p:sp>
    </p:spTree>
    <p:extLst>
      <p:ext uri="{BB962C8B-B14F-4D97-AF65-F5344CB8AC3E}">
        <p14:creationId xmlns:p14="http://schemas.microsoft.com/office/powerpoint/2010/main" val="1254839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CORE CONCEPTS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19</a:t>
            </a:fld>
            <a:endParaRPr lang="en-US" dirty="0"/>
          </a:p>
        </p:txBody>
      </p:sp>
      <p:sp>
        <p:nvSpPr>
          <p:cNvPr id="5" name="TextBox 4">
            <a:extLst>
              <a:ext uri="{FF2B5EF4-FFF2-40B4-BE49-F238E27FC236}">
                <a16:creationId xmlns:a16="http://schemas.microsoft.com/office/drawing/2014/main" id="{A2158297-938A-68AC-D80F-0A0A4719494E}"/>
              </a:ext>
            </a:extLst>
          </p:cNvPr>
          <p:cNvSpPr txBox="1"/>
          <p:nvPr/>
        </p:nvSpPr>
        <p:spPr>
          <a:xfrm>
            <a:off x="718820" y="1097280"/>
            <a:ext cx="6409113" cy="369332"/>
          </a:xfrm>
          <a:prstGeom prst="rect">
            <a:avLst/>
          </a:prstGeom>
          <a:noFill/>
        </p:spPr>
        <p:txBody>
          <a:bodyPr wrap="square" rtlCol="0">
            <a:spAutoFit/>
          </a:bodyPr>
          <a:lstStyle/>
          <a:p>
            <a:r>
              <a:rPr lang="en-US" dirty="0"/>
              <a:t>FLEXIBLE QUERY SYSTEM</a:t>
            </a:r>
          </a:p>
        </p:txBody>
      </p:sp>
      <p:pic>
        <p:nvPicPr>
          <p:cNvPr id="12" name="Picture 11">
            <a:extLst>
              <a:ext uri="{FF2B5EF4-FFF2-40B4-BE49-F238E27FC236}">
                <a16:creationId xmlns:a16="http://schemas.microsoft.com/office/drawing/2014/main" id="{C5680600-6044-E943-9CF5-98802E48E6D9}"/>
              </a:ext>
            </a:extLst>
          </p:cNvPr>
          <p:cNvPicPr>
            <a:picLocks noChangeAspect="1"/>
          </p:cNvPicPr>
          <p:nvPr/>
        </p:nvPicPr>
        <p:blipFill>
          <a:blip r:embed="rId3"/>
          <a:stretch>
            <a:fillRect/>
          </a:stretch>
        </p:blipFill>
        <p:spPr>
          <a:xfrm>
            <a:off x="6442082" y="2214475"/>
            <a:ext cx="5318339" cy="2429049"/>
          </a:xfrm>
          <a:prstGeom prst="rect">
            <a:avLst/>
          </a:prstGeom>
        </p:spPr>
      </p:pic>
      <p:pic>
        <p:nvPicPr>
          <p:cNvPr id="15" name="Picture 14">
            <a:extLst>
              <a:ext uri="{FF2B5EF4-FFF2-40B4-BE49-F238E27FC236}">
                <a16:creationId xmlns:a16="http://schemas.microsoft.com/office/drawing/2014/main" id="{4F62844F-F786-76BE-D303-744046EC2817}"/>
              </a:ext>
            </a:extLst>
          </p:cNvPr>
          <p:cNvPicPr>
            <a:picLocks noChangeAspect="1"/>
          </p:cNvPicPr>
          <p:nvPr/>
        </p:nvPicPr>
        <p:blipFill>
          <a:blip r:embed="rId4"/>
          <a:stretch>
            <a:fillRect/>
          </a:stretch>
        </p:blipFill>
        <p:spPr>
          <a:xfrm>
            <a:off x="1" y="2176203"/>
            <a:ext cx="5274688" cy="2429048"/>
          </a:xfrm>
          <a:prstGeom prst="rect">
            <a:avLst/>
          </a:prstGeom>
        </p:spPr>
      </p:pic>
      <p:sp>
        <p:nvSpPr>
          <p:cNvPr id="16" name="Arrow: Right 15">
            <a:extLst>
              <a:ext uri="{FF2B5EF4-FFF2-40B4-BE49-F238E27FC236}">
                <a16:creationId xmlns:a16="http://schemas.microsoft.com/office/drawing/2014/main" id="{6275E10F-E835-76FF-0BF1-0187111F4783}"/>
              </a:ext>
            </a:extLst>
          </p:cNvPr>
          <p:cNvSpPr/>
          <p:nvPr/>
        </p:nvSpPr>
        <p:spPr>
          <a:xfrm>
            <a:off x="5695474" y="3316778"/>
            <a:ext cx="879893" cy="28263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87D1331-8564-BA05-0517-88E94CCCDA7F}"/>
              </a:ext>
            </a:extLst>
          </p:cNvPr>
          <p:cNvSpPr/>
          <p:nvPr/>
        </p:nvSpPr>
        <p:spPr>
          <a:xfrm>
            <a:off x="1280160" y="2176203"/>
            <a:ext cx="1862051" cy="1040822"/>
          </a:xfrm>
          <a:prstGeom prst="ellipse">
            <a:avLst/>
          </a:prstGeom>
          <a:noFill/>
          <a:ln>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CBB630-CA34-DC45-25C6-A453081237A2}"/>
              </a:ext>
            </a:extLst>
          </p:cNvPr>
          <p:cNvSpPr/>
          <p:nvPr/>
        </p:nvSpPr>
        <p:spPr>
          <a:xfrm>
            <a:off x="7783483" y="2214474"/>
            <a:ext cx="1862051" cy="1102303"/>
          </a:xfrm>
          <a:prstGeom prst="ellipse">
            <a:avLst/>
          </a:prstGeom>
          <a:noFill/>
          <a:ln>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0EBAEF2-BF79-8F5C-87DC-823DC97052B0}"/>
              </a:ext>
            </a:extLst>
          </p:cNvPr>
          <p:cNvSpPr/>
          <p:nvPr/>
        </p:nvSpPr>
        <p:spPr>
          <a:xfrm>
            <a:off x="911628" y="3458094"/>
            <a:ext cx="2599113" cy="1423208"/>
          </a:xfrm>
          <a:prstGeom prst="ellipse">
            <a:avLst/>
          </a:prstGeom>
          <a:noFill/>
          <a:ln>
            <a:solidFill>
              <a:srgbClr val="00B0F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FA2860B-6631-AA99-1E48-D401417FAABB}"/>
              </a:ext>
            </a:extLst>
          </p:cNvPr>
          <p:cNvSpPr/>
          <p:nvPr/>
        </p:nvSpPr>
        <p:spPr>
          <a:xfrm>
            <a:off x="6996152" y="3491347"/>
            <a:ext cx="3283921" cy="1423208"/>
          </a:xfrm>
          <a:prstGeom prst="ellipse">
            <a:avLst/>
          </a:prstGeom>
          <a:noFill/>
          <a:ln>
            <a:solidFill>
              <a:srgbClr val="00B0F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23FE79-7601-1FF7-E2AB-7054366F0A4C}"/>
              </a:ext>
            </a:extLst>
          </p:cNvPr>
          <p:cNvSpPr/>
          <p:nvPr/>
        </p:nvSpPr>
        <p:spPr>
          <a:xfrm>
            <a:off x="8578735" y="2834640"/>
            <a:ext cx="423949" cy="149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12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CONTENTS</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dirty="0" err="1"/>
              <a:t>GraphQL</a:t>
            </a:r>
            <a:r>
              <a:rPr lang="en-US" dirty="0"/>
              <a:t> - What and Why</a:t>
            </a:r>
          </a:p>
          <a:p>
            <a:r>
              <a:rPr lang="en-US" dirty="0"/>
              <a:t>Architecture</a:t>
            </a:r>
          </a:p>
          <a:p>
            <a:r>
              <a:rPr lang="en-US" dirty="0"/>
              <a:t>Application Components</a:t>
            </a:r>
          </a:p>
          <a:p>
            <a:r>
              <a:rPr lang="en-US" dirty="0"/>
              <a:t>Type System</a:t>
            </a:r>
          </a:p>
          <a:p>
            <a:r>
              <a:rPr lang="en-US" dirty="0"/>
              <a:t>Setup &amp; Integrations </a:t>
            </a:r>
          </a:p>
          <a:p>
            <a:r>
              <a:rPr lang="en-US" dirty="0"/>
              <a:t>Practice </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NEXT SESSION</a:t>
            </a:r>
            <a:br>
              <a:rPr lang="en-US" dirty="0"/>
            </a:br>
            <a:br>
              <a:rPr lang="en-US" dirty="0"/>
            </a:br>
            <a:r>
              <a:rPr lang="en-US" sz="1800" dirty="0"/>
              <a:t>APPLICATION COMPONENTS </a:t>
            </a:r>
            <a:br>
              <a:rPr lang="en-US" sz="1800" dirty="0"/>
            </a:br>
            <a:br>
              <a:rPr lang="en-US" sz="1800" dirty="0"/>
            </a:br>
            <a:r>
              <a:rPr lang="en-US" sz="1800" dirty="0"/>
              <a:t>TYPE SYSTEM</a:t>
            </a:r>
            <a:br>
              <a:rPr lang="en-US" dirty="0"/>
            </a:br>
            <a:br>
              <a:rPr lang="en-US" dirty="0"/>
            </a:br>
            <a:endParaRPr lang="en-US" dirty="0"/>
          </a:p>
        </p:txBody>
      </p:sp>
    </p:spTree>
    <p:extLst>
      <p:ext uri="{BB962C8B-B14F-4D97-AF65-F5344CB8AC3E}">
        <p14:creationId xmlns:p14="http://schemas.microsoft.com/office/powerpoint/2010/main" val="334696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r>
              <a:rPr lang="en-US" dirty="0"/>
              <a:t>APPLICATION COMPONENTS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21</a:t>
            </a:fld>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861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APPLICATION COMPONENTS</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807720" y="1017587"/>
            <a:ext cx="10665460" cy="5054600"/>
          </a:xfrm>
        </p:spPr>
        <p:txBody>
          <a:bodyPr>
            <a:normAutofit fontScale="92500"/>
          </a:bodyPr>
          <a:lstStyle/>
          <a:p>
            <a:r>
              <a:rPr lang="en-US" sz="1600" dirty="0">
                <a:latin typeface="+mj-lt"/>
              </a:rPr>
              <a:t>Different Application components in </a:t>
            </a:r>
            <a:r>
              <a:rPr lang="en-US" sz="1600" dirty="0" err="1">
                <a:latin typeface="+mj-lt"/>
              </a:rPr>
              <a:t>GraphQL</a:t>
            </a:r>
            <a:r>
              <a:rPr lang="en-US" sz="1600" dirty="0">
                <a:latin typeface="+mj-lt"/>
              </a:rPr>
              <a:t>. </a:t>
            </a:r>
          </a:p>
          <a:p>
            <a:r>
              <a:rPr lang="en-US" sz="1600" b="1" i="0" u="sng" dirty="0">
                <a:effectLst/>
                <a:latin typeface="+mj-lt"/>
              </a:rPr>
              <a:t>1) Server-side Components</a:t>
            </a:r>
          </a:p>
          <a:p>
            <a:pPr lvl="2" algn="just"/>
            <a:r>
              <a:rPr lang="en-US" sz="1600" b="0" i="0" dirty="0" err="1">
                <a:effectLst/>
                <a:latin typeface="+mj-lt"/>
              </a:rPr>
              <a:t>GraphQL</a:t>
            </a:r>
            <a:r>
              <a:rPr lang="en-US" sz="1600" b="0" i="0" dirty="0">
                <a:effectLst/>
                <a:latin typeface="+mj-lt"/>
              </a:rPr>
              <a:t> server is the core component on the server side and it “</a:t>
            </a:r>
            <a:r>
              <a:rPr lang="en-US" sz="1600" b="0" i="1" dirty="0">
                <a:effectLst/>
                <a:highlight>
                  <a:srgbClr val="00FFFF"/>
                </a:highlight>
                <a:latin typeface="+mj-lt"/>
              </a:rPr>
              <a:t>allows to parse the queries coming from </a:t>
            </a:r>
            <a:r>
              <a:rPr lang="en-US" sz="1600" b="0" i="1" dirty="0" err="1">
                <a:effectLst/>
                <a:highlight>
                  <a:srgbClr val="00FFFF"/>
                </a:highlight>
                <a:latin typeface="+mj-lt"/>
              </a:rPr>
              <a:t>GraphQL</a:t>
            </a:r>
            <a:r>
              <a:rPr lang="en-US" sz="1600" b="0" i="1" dirty="0">
                <a:effectLst/>
                <a:highlight>
                  <a:srgbClr val="00FFFF"/>
                </a:highlight>
                <a:latin typeface="+mj-lt"/>
              </a:rPr>
              <a:t> client applications</a:t>
            </a:r>
            <a:r>
              <a:rPr lang="en-US" sz="1600" b="0" i="0" dirty="0">
                <a:effectLst/>
                <a:latin typeface="+mj-lt"/>
              </a:rPr>
              <a:t>”.</a:t>
            </a:r>
          </a:p>
          <a:p>
            <a:pPr lvl="2" algn="just"/>
            <a:r>
              <a:rPr lang="en-US" sz="1600" b="1" i="0" dirty="0">
                <a:effectLst/>
                <a:highlight>
                  <a:srgbClr val="00FF00"/>
                </a:highlight>
                <a:latin typeface="+mj-lt"/>
              </a:rPr>
              <a:t>Apollo Server </a:t>
            </a:r>
            <a:r>
              <a:rPr lang="en-US" sz="1600" b="0" i="0" dirty="0">
                <a:effectLst/>
                <a:highlight>
                  <a:srgbClr val="00FF00"/>
                </a:highlight>
                <a:latin typeface="+mj-lt"/>
              </a:rPr>
              <a:t>is </a:t>
            </a:r>
            <a:r>
              <a:rPr lang="en-US" sz="1600" b="0" i="0" dirty="0">
                <a:effectLst/>
                <a:latin typeface="+mj-lt"/>
              </a:rPr>
              <a:t>most commonly used implementation of </a:t>
            </a:r>
            <a:r>
              <a:rPr lang="en-US" sz="1600" b="0" i="0" dirty="0" err="1">
                <a:effectLst/>
                <a:latin typeface="+mj-lt"/>
              </a:rPr>
              <a:t>GraphQL</a:t>
            </a:r>
            <a:r>
              <a:rPr lang="en-US" sz="1600" b="0" i="0" dirty="0">
                <a:effectLst/>
                <a:latin typeface="+mj-lt"/>
              </a:rPr>
              <a:t> specification.</a:t>
            </a:r>
          </a:p>
          <a:p>
            <a:pPr lvl="2" algn="just"/>
            <a:r>
              <a:rPr lang="en-US" sz="1600" b="0" i="0" dirty="0">
                <a:effectLst/>
                <a:latin typeface="+mj-lt"/>
              </a:rPr>
              <a:t>Other server programming components </a:t>
            </a:r>
            <a:r>
              <a:rPr lang="en-US" sz="1600" dirty="0">
                <a:latin typeface="+mj-lt"/>
              </a:rPr>
              <a:t>are:</a:t>
            </a:r>
          </a:p>
          <a:p>
            <a:pPr lvl="3" algn="just"/>
            <a:r>
              <a:rPr lang="en-US" sz="1600" b="1" i="0" dirty="0">
                <a:effectLst/>
                <a:latin typeface="+mj-lt"/>
              </a:rPr>
              <a:t>Schema</a:t>
            </a:r>
            <a:r>
              <a:rPr lang="en-US" sz="1600" dirty="0">
                <a:latin typeface="+mj-lt"/>
              </a:rPr>
              <a:t> - </a:t>
            </a:r>
            <a:r>
              <a:rPr lang="en-US" sz="1600" b="0" i="0" dirty="0">
                <a:effectLst/>
                <a:latin typeface="+mj-lt"/>
              </a:rPr>
              <a:t>A </a:t>
            </a:r>
            <a:r>
              <a:rPr lang="en-US" sz="1600" b="0" i="0" dirty="0" err="1">
                <a:effectLst/>
                <a:latin typeface="+mj-lt"/>
              </a:rPr>
              <a:t>GraphQL</a:t>
            </a:r>
            <a:r>
              <a:rPr lang="en-US" sz="1600" b="0" i="0" dirty="0">
                <a:effectLst/>
                <a:latin typeface="+mj-lt"/>
              </a:rPr>
              <a:t> schema is at the center of any </a:t>
            </a:r>
            <a:r>
              <a:rPr lang="en-US" sz="1600" b="0" i="0" dirty="0" err="1">
                <a:effectLst/>
                <a:latin typeface="+mj-lt"/>
              </a:rPr>
              <a:t>GraphQL</a:t>
            </a:r>
            <a:r>
              <a:rPr lang="en-US" sz="1600" b="0" i="0" dirty="0">
                <a:effectLst/>
                <a:latin typeface="+mj-lt"/>
              </a:rPr>
              <a:t> server implementation and </a:t>
            </a:r>
            <a:r>
              <a:rPr lang="en-US" sz="1600" b="0" i="0" dirty="0">
                <a:effectLst/>
                <a:highlight>
                  <a:srgbClr val="FFFF00"/>
                </a:highlight>
                <a:latin typeface="+mj-lt"/>
              </a:rPr>
              <a:t>describes the functionality available to the clients which connect to it</a:t>
            </a:r>
            <a:r>
              <a:rPr lang="en-US" sz="1600" b="0" i="0" dirty="0">
                <a:effectLst/>
                <a:latin typeface="+mj-lt"/>
              </a:rPr>
              <a:t>.</a:t>
            </a:r>
          </a:p>
          <a:p>
            <a:pPr lvl="3" algn="just"/>
            <a:r>
              <a:rPr lang="en-US" sz="1600" b="1" i="0" dirty="0">
                <a:effectLst/>
                <a:latin typeface="+mj-lt"/>
              </a:rPr>
              <a:t>Query - </a:t>
            </a:r>
            <a:r>
              <a:rPr lang="en-US" sz="1600" b="0" i="0" dirty="0">
                <a:effectLst/>
                <a:latin typeface="+mj-lt"/>
              </a:rPr>
              <a:t>A </a:t>
            </a:r>
            <a:r>
              <a:rPr lang="en-US" sz="1600" b="0" i="0" dirty="0" err="1">
                <a:effectLst/>
                <a:latin typeface="+mj-lt"/>
              </a:rPr>
              <a:t>GraphQL</a:t>
            </a:r>
            <a:r>
              <a:rPr lang="en-US" sz="1600" b="0" i="0" dirty="0">
                <a:effectLst/>
                <a:latin typeface="+mj-lt"/>
              </a:rPr>
              <a:t> query is the </a:t>
            </a:r>
            <a:r>
              <a:rPr lang="en-US" sz="1600" b="0" i="0" dirty="0">
                <a:effectLst/>
                <a:highlight>
                  <a:srgbClr val="FFFF00"/>
                </a:highlight>
                <a:latin typeface="+mj-lt"/>
              </a:rPr>
              <a:t>client application request to retrieve data from database or legacy API’s.</a:t>
            </a:r>
          </a:p>
          <a:p>
            <a:pPr lvl="3" algn="just"/>
            <a:r>
              <a:rPr lang="en-US" sz="1600" b="1" i="0" dirty="0">
                <a:effectLst/>
                <a:latin typeface="+mj-lt"/>
              </a:rPr>
              <a:t>Resolver</a:t>
            </a:r>
            <a:r>
              <a:rPr lang="en-US" sz="1600" dirty="0">
                <a:latin typeface="+mj-lt"/>
              </a:rPr>
              <a:t> - </a:t>
            </a:r>
            <a:r>
              <a:rPr lang="en-US" sz="1600" b="0" i="0" dirty="0">
                <a:effectLst/>
                <a:latin typeface="+mj-lt"/>
              </a:rPr>
              <a:t>Resolvers </a:t>
            </a:r>
            <a:r>
              <a:rPr lang="en-US" sz="1600" b="0" i="0" dirty="0">
                <a:effectLst/>
                <a:highlight>
                  <a:srgbClr val="FFFF00"/>
                </a:highlight>
                <a:latin typeface="+mj-lt"/>
              </a:rPr>
              <a:t>provide the instructions for turning a </a:t>
            </a:r>
            <a:r>
              <a:rPr lang="en-US" sz="1600" b="0" i="0" dirty="0" err="1">
                <a:effectLst/>
                <a:highlight>
                  <a:srgbClr val="FFFF00"/>
                </a:highlight>
                <a:latin typeface="+mj-lt"/>
              </a:rPr>
              <a:t>GraphQL</a:t>
            </a:r>
            <a:r>
              <a:rPr lang="en-US" sz="1600" b="0" i="0" dirty="0">
                <a:effectLst/>
                <a:highlight>
                  <a:srgbClr val="FFFF00"/>
                </a:highlight>
                <a:latin typeface="+mj-lt"/>
              </a:rPr>
              <a:t> operation into data</a:t>
            </a:r>
            <a:r>
              <a:rPr lang="en-US" sz="1600" b="0" i="0" dirty="0">
                <a:effectLst/>
                <a:latin typeface="+mj-lt"/>
              </a:rPr>
              <a:t>. </a:t>
            </a:r>
            <a:r>
              <a:rPr lang="en-US" sz="1600" b="0" i="0" dirty="0">
                <a:effectLst/>
                <a:highlight>
                  <a:srgbClr val="FFFF00"/>
                </a:highlight>
                <a:latin typeface="+mj-lt"/>
              </a:rPr>
              <a:t>They resolve the query to data by defining resolver functions</a:t>
            </a:r>
            <a:r>
              <a:rPr lang="en-US" sz="1600" b="0" i="0" dirty="0">
                <a:effectLst/>
                <a:latin typeface="+mj-lt"/>
              </a:rPr>
              <a:t>.</a:t>
            </a:r>
          </a:p>
          <a:p>
            <a:pPr lvl="3" algn="just"/>
            <a:endParaRPr lang="en-US" sz="1600" b="0" i="0" dirty="0">
              <a:effectLst/>
              <a:latin typeface="+mj-lt"/>
            </a:endParaRPr>
          </a:p>
          <a:p>
            <a:pPr algn="just"/>
            <a:r>
              <a:rPr lang="en-US" sz="1600" u="sng" dirty="0">
                <a:latin typeface="+mj-lt"/>
              </a:rPr>
              <a:t>2) </a:t>
            </a:r>
            <a:r>
              <a:rPr lang="en-US" sz="1600" b="1" i="0" u="sng" dirty="0">
                <a:effectLst/>
                <a:latin typeface="+mj-lt"/>
              </a:rPr>
              <a:t>Client-side Components</a:t>
            </a:r>
          </a:p>
          <a:p>
            <a:pPr lvl="2" algn="just"/>
            <a:r>
              <a:rPr lang="en-US" sz="1600" b="1" i="0" dirty="0" err="1">
                <a:effectLst/>
                <a:latin typeface="+mj-lt"/>
              </a:rPr>
              <a:t>GraphiQL</a:t>
            </a:r>
            <a:r>
              <a:rPr lang="en-US" sz="1600" dirty="0">
                <a:latin typeface="+mj-lt"/>
              </a:rPr>
              <a:t> - </a:t>
            </a:r>
            <a:r>
              <a:rPr lang="en-US" sz="1600" b="0" i="0" dirty="0">
                <a:effectLst/>
                <a:latin typeface="+mj-lt"/>
              </a:rPr>
              <a:t>Browser based interface </a:t>
            </a:r>
            <a:r>
              <a:rPr lang="en-US" sz="1600" b="0" i="0" dirty="0">
                <a:effectLst/>
                <a:highlight>
                  <a:srgbClr val="FFFF00"/>
                </a:highlight>
                <a:latin typeface="+mj-lt"/>
              </a:rPr>
              <a:t>for editing and testing </a:t>
            </a:r>
            <a:r>
              <a:rPr lang="en-US" sz="1600" b="0" i="0" dirty="0" err="1">
                <a:effectLst/>
                <a:highlight>
                  <a:srgbClr val="FFFF00"/>
                </a:highlight>
                <a:latin typeface="+mj-lt"/>
              </a:rPr>
              <a:t>GraphQL</a:t>
            </a:r>
            <a:r>
              <a:rPr lang="en-US" sz="1600" b="0" i="0" dirty="0">
                <a:effectLst/>
                <a:highlight>
                  <a:srgbClr val="FFFF00"/>
                </a:highlight>
                <a:latin typeface="+mj-lt"/>
              </a:rPr>
              <a:t> queries and mutations.</a:t>
            </a:r>
          </a:p>
          <a:p>
            <a:pPr lvl="2" algn="just"/>
            <a:r>
              <a:rPr lang="en-US" sz="1600" b="1" i="0" dirty="0" err="1">
                <a:effectLst/>
                <a:latin typeface="+mj-lt"/>
              </a:rPr>
              <a:t>ApolloClient</a:t>
            </a:r>
            <a:r>
              <a:rPr lang="en-US" sz="1600" dirty="0">
                <a:latin typeface="+mj-lt"/>
              </a:rPr>
              <a:t> - </a:t>
            </a:r>
            <a:r>
              <a:rPr lang="en-US" sz="1600" b="0" i="0" dirty="0">
                <a:effectLst/>
                <a:latin typeface="+mj-lt"/>
              </a:rPr>
              <a:t>Best tool to </a:t>
            </a:r>
            <a:r>
              <a:rPr lang="en-US" sz="1600" b="0" i="0" dirty="0">
                <a:effectLst/>
                <a:highlight>
                  <a:srgbClr val="FFFF00"/>
                </a:highlight>
                <a:latin typeface="+mj-lt"/>
              </a:rPr>
              <a:t>build </a:t>
            </a:r>
            <a:r>
              <a:rPr lang="en-US" sz="1600" b="0" i="0" dirty="0" err="1">
                <a:effectLst/>
                <a:highlight>
                  <a:srgbClr val="FFFF00"/>
                </a:highlight>
                <a:latin typeface="+mj-lt"/>
              </a:rPr>
              <a:t>GraphQL</a:t>
            </a:r>
            <a:r>
              <a:rPr lang="en-US" sz="1600" b="0" i="0" dirty="0">
                <a:effectLst/>
                <a:highlight>
                  <a:srgbClr val="FFFF00"/>
                </a:highlight>
                <a:latin typeface="+mj-lt"/>
              </a:rPr>
              <a:t> client applications</a:t>
            </a:r>
            <a:r>
              <a:rPr lang="en-US" sz="1600" b="0" i="0" dirty="0">
                <a:effectLst/>
                <a:latin typeface="+mj-lt"/>
              </a:rPr>
              <a:t>. Integrates well with all </a:t>
            </a:r>
            <a:r>
              <a:rPr lang="en-US" sz="1600" b="0" i="0" dirty="0" err="1">
                <a:effectLst/>
                <a:latin typeface="+mj-lt"/>
              </a:rPr>
              <a:t>javascript</a:t>
            </a:r>
            <a:r>
              <a:rPr lang="en-US" sz="1600" b="0" i="0" dirty="0">
                <a:effectLst/>
                <a:latin typeface="+mj-lt"/>
              </a:rPr>
              <a:t> front-end.</a:t>
            </a:r>
          </a:p>
          <a:p>
            <a:pPr lvl="2" algn="just"/>
            <a:endParaRPr lang="en-US" sz="1600" b="0" i="0" dirty="0">
              <a:solidFill>
                <a:srgbClr val="000000"/>
              </a:solidFill>
              <a:effectLst/>
              <a:latin typeface="Verdana" panose="020B0604030504040204" pitchFamily="34" charset="0"/>
            </a:endParaRPr>
          </a:p>
          <a:p>
            <a:pPr lvl="1" algn="just"/>
            <a:endParaRPr lang="en-US" sz="1600" b="0" i="0" dirty="0">
              <a:solidFill>
                <a:srgbClr val="000000"/>
              </a:solidFill>
              <a:effectLst/>
              <a:latin typeface="Verdana" panose="020B0604030504040204" pitchFamily="34" charset="0"/>
            </a:endParaRPr>
          </a:p>
          <a:p>
            <a:pPr lvl="2" algn="just"/>
            <a:endParaRPr lang="en-US" sz="1600" b="1" i="0" u="sng" dirty="0">
              <a:effectLst/>
              <a:latin typeface="+mj-lt"/>
            </a:endParaRPr>
          </a:p>
          <a:p>
            <a:pPr algn="just">
              <a:buFont typeface="Arial" panose="020B0604020202020204" pitchFamily="34" charset="0"/>
              <a:buChar char="•"/>
            </a:pPr>
            <a:endParaRPr lang="en-US" sz="1600" b="1" i="0" u="sng" dirty="0">
              <a:effectLst/>
              <a:latin typeface="+mj-lt"/>
            </a:endParaRPr>
          </a:p>
          <a:p>
            <a:pPr lvl="1" algn="just"/>
            <a:endParaRPr lang="en-US" sz="1600" i="0" dirty="0">
              <a:effectLst/>
              <a:latin typeface="+mj-lt"/>
            </a:endParaRPr>
          </a:p>
          <a:p>
            <a:endParaRPr lang="en-US" sz="1600" dirty="0">
              <a:latin typeface="+mj-lt"/>
            </a:endParaRP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2663908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GRAPHQL APPLICATION STRUCTURE</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23</a:t>
            </a:fld>
            <a:endParaRPr lang="en-US" dirty="0"/>
          </a:p>
        </p:txBody>
      </p:sp>
      <p:pic>
        <p:nvPicPr>
          <p:cNvPr id="10244" name="Picture 4" descr="Client-side Components">
            <a:extLst>
              <a:ext uri="{FF2B5EF4-FFF2-40B4-BE49-F238E27FC236}">
                <a16:creationId xmlns:a16="http://schemas.microsoft.com/office/drawing/2014/main" id="{6E471BEC-A715-ACEF-4118-520B08677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975" y="1654549"/>
            <a:ext cx="10820050" cy="3931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FB25371C-D643-A440-CADD-08DA39F857DC}"/>
              </a:ext>
            </a:extLst>
          </p:cNvPr>
          <p:cNvSpPr/>
          <p:nvPr/>
        </p:nvSpPr>
        <p:spPr>
          <a:xfrm>
            <a:off x="5745351" y="3212869"/>
            <a:ext cx="2302626" cy="432262"/>
          </a:xfrm>
          <a:prstGeom prst="round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13">
            <a:extLst>
              <a:ext uri="{FF2B5EF4-FFF2-40B4-BE49-F238E27FC236}">
                <a16:creationId xmlns:a16="http://schemas.microsoft.com/office/drawing/2014/main" id="{31ADAF5C-9032-73BE-883B-ADD523DB3764}"/>
              </a:ext>
            </a:extLst>
          </p:cNvPr>
          <p:cNvSpPr txBox="1">
            <a:spLocks/>
          </p:cNvSpPr>
          <p:nvPr/>
        </p:nvSpPr>
        <p:spPr>
          <a:xfrm>
            <a:off x="807720" y="1017587"/>
            <a:ext cx="10665460" cy="587374"/>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j-lt"/>
              </a:rPr>
              <a:t>Let’s understand what lies under CLIENT SIDE and SERVER SIDE..</a:t>
            </a:r>
          </a:p>
        </p:txBody>
      </p:sp>
    </p:spTree>
    <p:extLst>
      <p:ext uri="{BB962C8B-B14F-4D97-AF65-F5344CB8AC3E}">
        <p14:creationId xmlns:p14="http://schemas.microsoft.com/office/powerpoint/2010/main" val="3139313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GRAPHQL APPLICATION STRUCTURE</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807720" y="1017587"/>
            <a:ext cx="10665460" cy="587374"/>
          </a:xfrm>
        </p:spPr>
        <p:txBody>
          <a:bodyPr>
            <a:normAutofit fontScale="92500" lnSpcReduction="10000"/>
          </a:bodyPr>
          <a:lstStyle/>
          <a:p>
            <a:r>
              <a:rPr lang="en-US" sz="1600" dirty="0">
                <a:latin typeface="+mj-lt"/>
              </a:rPr>
              <a:t>Let’s understand the architecture of </a:t>
            </a:r>
            <a:r>
              <a:rPr lang="en-US" sz="1600" dirty="0" err="1">
                <a:latin typeface="+mj-lt"/>
              </a:rPr>
              <a:t>graphql</a:t>
            </a:r>
            <a:r>
              <a:rPr lang="en-US" sz="1600" dirty="0">
                <a:latin typeface="+mj-lt"/>
              </a:rPr>
              <a:t> from basic to complex structure from below samples.</a:t>
            </a:r>
          </a:p>
          <a:p>
            <a:r>
              <a:rPr lang="en-US" sz="1600" dirty="0">
                <a:latin typeface="+mj-lt"/>
              </a:rPr>
              <a:t>1) Basic Process flow diagram of an </a:t>
            </a:r>
            <a:r>
              <a:rPr lang="en-US" sz="1600" dirty="0" err="1">
                <a:latin typeface="+mj-lt"/>
              </a:rPr>
              <a:t>GraphQL</a:t>
            </a:r>
            <a:r>
              <a:rPr lang="en-US" sz="1600" dirty="0">
                <a:latin typeface="+mj-lt"/>
              </a:rPr>
              <a:t> application.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24</a:t>
            </a:fld>
            <a:endParaRPr lang="en-US" dirty="0"/>
          </a:p>
        </p:txBody>
      </p:sp>
      <p:pic>
        <p:nvPicPr>
          <p:cNvPr id="10248" name="Picture 8" descr="Building a GraphQL Server from Scratch | by Saeed Mohajeryami, PhD | Level  Up Coding">
            <a:extLst>
              <a:ext uri="{FF2B5EF4-FFF2-40B4-BE49-F238E27FC236}">
                <a16:creationId xmlns:a16="http://schemas.microsoft.com/office/drawing/2014/main" id="{682047FB-6788-E1D8-C6CE-990AC4C7C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257" y="1882310"/>
            <a:ext cx="6411883" cy="403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618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GRAPHQL APPLICATION STRUCTURE</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807720" y="1017587"/>
            <a:ext cx="10665460" cy="587374"/>
          </a:xfrm>
        </p:spPr>
        <p:txBody>
          <a:bodyPr>
            <a:normAutofit/>
          </a:bodyPr>
          <a:lstStyle/>
          <a:p>
            <a:r>
              <a:rPr lang="en-US" sz="1600" dirty="0">
                <a:latin typeface="+mj-lt"/>
              </a:rPr>
              <a:t>2) Intermediate detailed Process flow diagram of an </a:t>
            </a:r>
            <a:r>
              <a:rPr lang="en-US" sz="1600" dirty="0" err="1">
                <a:latin typeface="+mj-lt"/>
              </a:rPr>
              <a:t>GraphQL</a:t>
            </a:r>
            <a:r>
              <a:rPr lang="en-US" sz="1600" dirty="0">
                <a:latin typeface="+mj-lt"/>
              </a:rPr>
              <a:t> application.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25</a:t>
            </a:fld>
            <a:endParaRPr lang="en-US" dirty="0"/>
          </a:p>
        </p:txBody>
      </p:sp>
      <p:pic>
        <p:nvPicPr>
          <p:cNvPr id="10246" name="Picture 6" descr="GraphQL vs REST: Everything You Need To Know">
            <a:extLst>
              <a:ext uri="{FF2B5EF4-FFF2-40B4-BE49-F238E27FC236}">
                <a16:creationId xmlns:a16="http://schemas.microsoft.com/office/drawing/2014/main" id="{74E26B4E-8479-45F9-6AA9-68B1C6F44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52" y="1604961"/>
            <a:ext cx="7844443" cy="441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020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GRAPHQL APPLICATION STRUCTURE</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807720" y="1017587"/>
            <a:ext cx="10665460" cy="587374"/>
          </a:xfrm>
        </p:spPr>
        <p:txBody>
          <a:bodyPr>
            <a:normAutofit/>
          </a:bodyPr>
          <a:lstStyle/>
          <a:p>
            <a:r>
              <a:rPr lang="en-US" sz="1600" dirty="0">
                <a:latin typeface="+mj-lt"/>
              </a:rPr>
              <a:t>3) Well Explained Process flow diagram of an </a:t>
            </a:r>
            <a:r>
              <a:rPr lang="en-US" sz="1600" dirty="0" err="1">
                <a:latin typeface="+mj-lt"/>
              </a:rPr>
              <a:t>GraphQL</a:t>
            </a:r>
            <a:r>
              <a:rPr lang="en-US" sz="1600" dirty="0">
                <a:latin typeface="+mj-lt"/>
              </a:rPr>
              <a:t> application.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26</a:t>
            </a:fld>
            <a:endParaRPr lang="en-US" dirty="0"/>
          </a:p>
        </p:txBody>
      </p:sp>
      <p:pic>
        <p:nvPicPr>
          <p:cNvPr id="14342" name="Picture 6">
            <a:extLst>
              <a:ext uri="{FF2B5EF4-FFF2-40B4-BE49-F238E27FC236}">
                <a16:creationId xmlns:a16="http://schemas.microsoft.com/office/drawing/2014/main" id="{3DBBB072-8906-1653-D6B8-97D20253A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163" y="1592097"/>
            <a:ext cx="8469781" cy="47642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43E649A-BD22-4AA0-E4A5-1128E47098BB}"/>
              </a:ext>
            </a:extLst>
          </p:cNvPr>
          <p:cNvPicPr>
            <a:picLocks noChangeAspect="1"/>
          </p:cNvPicPr>
          <p:nvPr/>
        </p:nvPicPr>
        <p:blipFill>
          <a:blip r:embed="rId4"/>
          <a:stretch>
            <a:fillRect/>
          </a:stretch>
        </p:blipFill>
        <p:spPr>
          <a:xfrm>
            <a:off x="9068416" y="443077"/>
            <a:ext cx="2950876" cy="2424814"/>
          </a:xfrm>
          <a:prstGeom prst="rect">
            <a:avLst/>
          </a:prstGeom>
        </p:spPr>
      </p:pic>
      <p:cxnSp>
        <p:nvCxnSpPr>
          <p:cNvPr id="10" name="Straight Arrow Connector 9">
            <a:extLst>
              <a:ext uri="{FF2B5EF4-FFF2-40B4-BE49-F238E27FC236}">
                <a16:creationId xmlns:a16="http://schemas.microsoft.com/office/drawing/2014/main" id="{A85F6026-62E1-2FE4-FEA1-018F2F9D77E2}"/>
              </a:ext>
            </a:extLst>
          </p:cNvPr>
          <p:cNvCxnSpPr>
            <a:cxnSpLocks/>
          </p:cNvCxnSpPr>
          <p:nvPr/>
        </p:nvCxnSpPr>
        <p:spPr>
          <a:xfrm flipV="1">
            <a:off x="4609598" y="831273"/>
            <a:ext cx="4721809" cy="267920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E5D52CA-9AE3-FAA2-3D2E-D13F44344D40}"/>
              </a:ext>
            </a:extLst>
          </p:cNvPr>
          <p:cNvCxnSpPr>
            <a:cxnSpLocks/>
          </p:cNvCxnSpPr>
          <p:nvPr/>
        </p:nvCxnSpPr>
        <p:spPr>
          <a:xfrm flipV="1">
            <a:off x="4609598" y="2136371"/>
            <a:ext cx="4721809" cy="13612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261195F-EC52-5EF2-F243-2DF9F954FAD9}"/>
              </a:ext>
            </a:extLst>
          </p:cNvPr>
          <p:cNvSpPr/>
          <p:nvPr/>
        </p:nvSpPr>
        <p:spPr>
          <a:xfrm>
            <a:off x="8834848" y="0"/>
            <a:ext cx="2827908" cy="3067396"/>
          </a:xfrm>
          <a:prstGeom prst="ellipse">
            <a:avLst/>
          </a:prstGeom>
          <a:noFill/>
          <a:ln>
            <a:solidFill>
              <a:srgbClr val="FF000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18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GRAPHQL APPLICATION STRUCTURE</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807720" y="1017587"/>
            <a:ext cx="10665460" cy="587374"/>
          </a:xfrm>
        </p:spPr>
        <p:txBody>
          <a:bodyPr>
            <a:normAutofit/>
          </a:bodyPr>
          <a:lstStyle/>
          <a:p>
            <a:r>
              <a:rPr lang="en-US" sz="1600" dirty="0">
                <a:latin typeface="+mj-lt"/>
              </a:rPr>
              <a:t>4) Complex Process flow diagram of an </a:t>
            </a:r>
            <a:r>
              <a:rPr lang="en-US" sz="1600" dirty="0" err="1">
                <a:latin typeface="+mj-lt"/>
              </a:rPr>
              <a:t>GraphQL</a:t>
            </a:r>
            <a:r>
              <a:rPr lang="en-US" sz="1600" dirty="0">
                <a:latin typeface="+mj-lt"/>
              </a:rPr>
              <a:t> application.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27</a:t>
            </a:fld>
            <a:endParaRPr lang="en-US" dirty="0"/>
          </a:p>
        </p:txBody>
      </p:sp>
      <p:pic>
        <p:nvPicPr>
          <p:cNvPr id="14338" name="Picture 2">
            <a:extLst>
              <a:ext uri="{FF2B5EF4-FFF2-40B4-BE49-F238E27FC236}">
                <a16:creationId xmlns:a16="http://schemas.microsoft.com/office/drawing/2014/main" id="{C0FAC716-550A-21B7-8973-FC98C12D7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590" y="1404850"/>
            <a:ext cx="9831185" cy="5316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11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What is APPOLLO SERVER? Why?</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763270" y="1017587"/>
            <a:ext cx="10665460" cy="1376478"/>
          </a:xfrm>
        </p:spPr>
        <p:txBody>
          <a:bodyPr>
            <a:normAutofit/>
          </a:bodyPr>
          <a:lstStyle/>
          <a:p>
            <a:pPr algn="just"/>
            <a:r>
              <a:rPr lang="en-US" sz="1600" b="1" i="0" dirty="0">
                <a:effectLst/>
                <a:latin typeface="+mj-lt"/>
              </a:rPr>
              <a:t>Apollo Server is an </a:t>
            </a:r>
            <a:r>
              <a:rPr lang="en-US" sz="1600" b="1" i="0" u="none" strike="noStrike" dirty="0">
                <a:effectLst/>
                <a:latin typeface="+mj-lt"/>
              </a:rPr>
              <a:t>open-source</a:t>
            </a:r>
            <a:r>
              <a:rPr lang="en-US" sz="1600" b="1" i="0" dirty="0">
                <a:effectLst/>
                <a:latin typeface="+mj-lt"/>
              </a:rPr>
              <a:t>, spec-compliant </a:t>
            </a:r>
            <a:r>
              <a:rPr lang="en-US" sz="1600" b="1" i="0" dirty="0" err="1">
                <a:effectLst/>
                <a:highlight>
                  <a:srgbClr val="FFFF00"/>
                </a:highlight>
                <a:latin typeface="+mj-lt"/>
              </a:rPr>
              <a:t>GraphQL</a:t>
            </a:r>
            <a:r>
              <a:rPr lang="en-US" sz="1600" b="1" i="0" dirty="0">
                <a:effectLst/>
                <a:highlight>
                  <a:srgbClr val="FFFF00"/>
                </a:highlight>
                <a:latin typeface="+mj-lt"/>
              </a:rPr>
              <a:t> server</a:t>
            </a:r>
            <a:r>
              <a:rPr lang="en-US" sz="1600" b="0" i="0" dirty="0">
                <a:effectLst/>
                <a:highlight>
                  <a:srgbClr val="FFFF00"/>
                </a:highlight>
                <a:latin typeface="+mj-lt"/>
              </a:rPr>
              <a:t> </a:t>
            </a:r>
            <a:r>
              <a:rPr lang="en-US" sz="1600" b="0" i="0" dirty="0">
                <a:effectLst/>
                <a:latin typeface="+mj-lt"/>
              </a:rPr>
              <a:t>that's compatible with any </a:t>
            </a:r>
            <a:r>
              <a:rPr lang="en-US" sz="1600" b="0" i="0" dirty="0" err="1">
                <a:effectLst/>
                <a:latin typeface="+mj-lt"/>
              </a:rPr>
              <a:t>GraphQL</a:t>
            </a:r>
            <a:r>
              <a:rPr lang="en-US" sz="1600" b="0" i="0" dirty="0">
                <a:effectLst/>
                <a:latin typeface="+mj-lt"/>
              </a:rPr>
              <a:t> client, including </a:t>
            </a:r>
            <a:r>
              <a:rPr lang="en-US" sz="1600" i="0" u="none" strike="noStrike" dirty="0">
                <a:effectLst/>
                <a:latin typeface="+mj-lt"/>
              </a:rPr>
              <a:t>Apollo Client</a:t>
            </a:r>
            <a:r>
              <a:rPr lang="en-US" sz="1600" b="0" i="0" dirty="0">
                <a:effectLst/>
                <a:latin typeface="+mj-lt"/>
              </a:rPr>
              <a:t>. It's the best way to build a production-ready, self-documenting </a:t>
            </a:r>
            <a:r>
              <a:rPr lang="en-US" sz="1600" b="0" i="0" dirty="0" err="1">
                <a:effectLst/>
                <a:latin typeface="+mj-lt"/>
              </a:rPr>
              <a:t>GraphQL</a:t>
            </a:r>
            <a:r>
              <a:rPr lang="en-US" sz="1600" b="0" i="0" dirty="0">
                <a:effectLst/>
                <a:latin typeface="+mj-lt"/>
              </a:rPr>
              <a:t> API that can use data from any source. pollo Server is a library that helps you connect a </a:t>
            </a:r>
            <a:r>
              <a:rPr lang="en-US" sz="1600" b="0" i="0" dirty="0" err="1">
                <a:effectLst/>
                <a:latin typeface="+mj-lt"/>
              </a:rPr>
              <a:t>GraphQL</a:t>
            </a:r>
            <a:r>
              <a:rPr lang="en-US" sz="1600" b="0" i="0" dirty="0">
                <a:effectLst/>
                <a:latin typeface="+mj-lt"/>
              </a:rPr>
              <a:t> schema to an HTTP server in Node. </a:t>
            </a:r>
            <a:r>
              <a:rPr lang="en-US" sz="1600" b="0" i="0" dirty="0" err="1">
                <a:effectLst/>
                <a:latin typeface="+mj-lt"/>
              </a:rPr>
              <a:t>js</a:t>
            </a:r>
            <a:r>
              <a:rPr lang="en-US" sz="1600" b="0" i="0" dirty="0">
                <a:effectLst/>
                <a:latin typeface="+mj-lt"/>
              </a:rPr>
              <a:t>. It’s possible to use Apollo Server with all popular HTTP servers like Express, Connect, </a:t>
            </a:r>
            <a:r>
              <a:rPr lang="en-US" sz="1600" b="0" i="0" dirty="0" err="1">
                <a:effectLst/>
                <a:latin typeface="+mj-lt"/>
              </a:rPr>
              <a:t>Hapi</a:t>
            </a:r>
            <a:r>
              <a:rPr lang="en-US" sz="1600" b="0" i="0" dirty="0">
                <a:effectLst/>
                <a:latin typeface="+mj-lt"/>
              </a:rPr>
              <a:t>, Koa, </a:t>
            </a:r>
            <a:r>
              <a:rPr lang="en-US" sz="1600" b="0" i="0" dirty="0" err="1">
                <a:effectLst/>
                <a:latin typeface="+mj-lt"/>
              </a:rPr>
              <a:t>Restify</a:t>
            </a:r>
            <a:r>
              <a:rPr lang="en-US" sz="1600" b="0" i="0" dirty="0">
                <a:effectLst/>
                <a:latin typeface="+mj-lt"/>
              </a:rPr>
              <a:t>, and Lambda.</a:t>
            </a:r>
          </a:p>
          <a:p>
            <a:pPr algn="just">
              <a:buFont typeface="Arial" panose="020B0604020202020204" pitchFamily="34" charset="0"/>
              <a:buChar char="•"/>
            </a:pPr>
            <a:endParaRPr lang="en-US" sz="1600" b="0" i="0" dirty="0">
              <a:effectLst/>
              <a:latin typeface="+mj-lt"/>
            </a:endParaRPr>
          </a:p>
          <a:p>
            <a:endParaRPr lang="en-US" sz="1600" dirty="0">
              <a:latin typeface="+mj-lt"/>
            </a:endParaRP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28</a:t>
            </a:fld>
            <a:endParaRPr lang="en-US" dirty="0"/>
          </a:p>
        </p:txBody>
      </p:sp>
      <p:sp>
        <p:nvSpPr>
          <p:cNvPr id="3" name="TextBox 2">
            <a:extLst>
              <a:ext uri="{FF2B5EF4-FFF2-40B4-BE49-F238E27FC236}">
                <a16:creationId xmlns:a16="http://schemas.microsoft.com/office/drawing/2014/main" id="{C9F156D4-2B4A-B899-3C9C-BE4743D21D21}"/>
              </a:ext>
            </a:extLst>
          </p:cNvPr>
          <p:cNvSpPr txBox="1"/>
          <p:nvPr/>
        </p:nvSpPr>
        <p:spPr>
          <a:xfrm>
            <a:off x="610755" y="2394065"/>
            <a:ext cx="5690293" cy="3744038"/>
          </a:xfrm>
          <a:prstGeom prst="rect">
            <a:avLst/>
          </a:prstGeom>
          <a:noFill/>
        </p:spPr>
        <p:txBody>
          <a:bodyPr wrap="square" rtlCol="0">
            <a:spAutoFit/>
          </a:bodyPr>
          <a:lstStyle/>
          <a:p>
            <a:pPr algn="l">
              <a:lnSpc>
                <a:spcPct val="150000"/>
              </a:lnSpc>
            </a:pPr>
            <a:r>
              <a:rPr lang="en-US" sz="1600" b="1" i="0" u="none" strike="noStrike" dirty="0">
                <a:effectLst/>
                <a:latin typeface="+mj-lt"/>
                <a:hlinkClick r:id="rId3">
                  <a:extLst>
                    <a:ext uri="{A12FA001-AC4F-418D-AE19-62706E023703}">
                      <ahyp:hlinkClr xmlns:ahyp="http://schemas.microsoft.com/office/drawing/2018/hyperlinkcolor" val="tx"/>
                    </a:ext>
                  </a:extLst>
                </a:hlinkClick>
              </a:rPr>
              <a:t>Apollo Server provides:</a:t>
            </a:r>
            <a:endParaRPr lang="en-US" sz="1600" b="1" i="0" dirty="0">
              <a:effectLst/>
              <a:latin typeface="+mj-lt"/>
            </a:endParaRPr>
          </a:p>
          <a:p>
            <a:pPr marL="285750" indent="-285750" algn="l">
              <a:lnSpc>
                <a:spcPct val="150000"/>
              </a:lnSpc>
              <a:buFont typeface="Arial" panose="020B0604020202020204" pitchFamily="34" charset="0"/>
              <a:buChar char="•"/>
            </a:pPr>
            <a:r>
              <a:rPr lang="en-US" sz="1600" b="1" i="0" dirty="0">
                <a:effectLst/>
                <a:latin typeface="+mj-lt"/>
              </a:rPr>
              <a:t>Straightforward setup</a:t>
            </a:r>
            <a:r>
              <a:rPr lang="en-US" sz="1600" b="0" i="0" dirty="0">
                <a:effectLst/>
                <a:latin typeface="+mj-lt"/>
              </a:rPr>
              <a:t>, so your client developers can start fetching data quickly</a:t>
            </a:r>
          </a:p>
          <a:p>
            <a:pPr marL="285750" indent="-285750" algn="l">
              <a:lnSpc>
                <a:spcPct val="150000"/>
              </a:lnSpc>
              <a:buFont typeface="Arial" panose="020B0604020202020204" pitchFamily="34" charset="0"/>
              <a:buChar char="•"/>
            </a:pPr>
            <a:r>
              <a:rPr lang="en-US" sz="1600" b="1" i="0" dirty="0">
                <a:effectLst/>
                <a:latin typeface="+mj-lt"/>
              </a:rPr>
              <a:t>Incremental adoption</a:t>
            </a:r>
            <a:r>
              <a:rPr lang="en-US" sz="1600" b="0" i="0" dirty="0">
                <a:effectLst/>
                <a:latin typeface="+mj-lt"/>
              </a:rPr>
              <a:t>, enabling you to add features as they're needed</a:t>
            </a:r>
          </a:p>
          <a:p>
            <a:pPr marL="285750" indent="-285750" algn="l">
              <a:lnSpc>
                <a:spcPct val="150000"/>
              </a:lnSpc>
              <a:buFont typeface="Arial" panose="020B0604020202020204" pitchFamily="34" charset="0"/>
              <a:buChar char="•"/>
            </a:pPr>
            <a:r>
              <a:rPr lang="en-US" sz="1600" b="1" i="0" dirty="0">
                <a:effectLst/>
                <a:latin typeface="+mj-lt"/>
              </a:rPr>
              <a:t>Universal compatibility</a:t>
            </a:r>
            <a:r>
              <a:rPr lang="en-US" sz="1600" b="0" i="0" dirty="0">
                <a:effectLst/>
                <a:latin typeface="+mj-lt"/>
              </a:rPr>
              <a:t> with any data source, any build tool, and any </a:t>
            </a:r>
            <a:r>
              <a:rPr lang="en-US" sz="1600" b="0" i="0" dirty="0" err="1">
                <a:effectLst/>
                <a:latin typeface="+mj-lt"/>
              </a:rPr>
              <a:t>GraphQL</a:t>
            </a:r>
            <a:r>
              <a:rPr lang="en-US" sz="1600" b="0" i="0" dirty="0">
                <a:effectLst/>
                <a:latin typeface="+mj-lt"/>
              </a:rPr>
              <a:t> client</a:t>
            </a:r>
          </a:p>
          <a:p>
            <a:pPr marL="285750" indent="-285750" algn="l">
              <a:lnSpc>
                <a:spcPct val="150000"/>
              </a:lnSpc>
              <a:buFont typeface="Arial" panose="020B0604020202020204" pitchFamily="34" charset="0"/>
              <a:buChar char="•"/>
            </a:pPr>
            <a:r>
              <a:rPr lang="en-US" sz="1600" b="1" i="0" dirty="0">
                <a:effectLst/>
                <a:latin typeface="+mj-lt"/>
              </a:rPr>
              <a:t>Production readiness</a:t>
            </a:r>
            <a:r>
              <a:rPr lang="en-US" sz="1600" b="0" i="0" dirty="0">
                <a:effectLst/>
                <a:latin typeface="+mj-lt"/>
              </a:rPr>
              <a:t>, enabling you to confidently run your graph in production</a:t>
            </a:r>
          </a:p>
          <a:p>
            <a:pPr>
              <a:lnSpc>
                <a:spcPct val="150000"/>
              </a:lnSpc>
            </a:pPr>
            <a:endParaRPr lang="en-US" sz="1600" dirty="0"/>
          </a:p>
        </p:txBody>
      </p:sp>
      <p:pic>
        <p:nvPicPr>
          <p:cNvPr id="12290" name="Picture 2" descr="apollo-server · GitHub Topics · GitHub">
            <a:extLst>
              <a:ext uri="{FF2B5EF4-FFF2-40B4-BE49-F238E27FC236}">
                <a16:creationId xmlns:a16="http://schemas.microsoft.com/office/drawing/2014/main" id="{93E9A501-3B8C-2CC1-1461-BD118DB5A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976" y="2572789"/>
            <a:ext cx="6094584"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809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APPOLLO SERVER CONFIG STEPS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29</a:t>
            </a:fld>
            <a:endParaRPr lang="en-US" dirty="0"/>
          </a:p>
        </p:txBody>
      </p:sp>
      <p:sp>
        <p:nvSpPr>
          <p:cNvPr id="3" name="TextBox 2">
            <a:extLst>
              <a:ext uri="{FF2B5EF4-FFF2-40B4-BE49-F238E27FC236}">
                <a16:creationId xmlns:a16="http://schemas.microsoft.com/office/drawing/2014/main" id="{C9F156D4-2B4A-B899-3C9C-BE4743D21D21}"/>
              </a:ext>
            </a:extLst>
          </p:cNvPr>
          <p:cNvSpPr txBox="1"/>
          <p:nvPr/>
        </p:nvSpPr>
        <p:spPr>
          <a:xfrm>
            <a:off x="1483591" y="1204084"/>
            <a:ext cx="8499994" cy="2636043"/>
          </a:xfrm>
          <a:prstGeom prst="rect">
            <a:avLst/>
          </a:prstGeom>
          <a:noFill/>
        </p:spPr>
        <p:txBody>
          <a:bodyPr wrap="square" rtlCol="0">
            <a:spAutoFit/>
          </a:bodyPr>
          <a:lstStyle/>
          <a:p>
            <a:pPr>
              <a:lnSpc>
                <a:spcPct val="150000"/>
              </a:lnSpc>
            </a:pPr>
            <a:r>
              <a:rPr lang="en-US" sz="1600" b="1" i="0" dirty="0">
                <a:effectLst/>
                <a:latin typeface="+mj-lt"/>
              </a:rPr>
              <a:t>Below are the steps to define an </a:t>
            </a:r>
            <a:r>
              <a:rPr lang="en-US" sz="1600" b="1" i="0" dirty="0" err="1">
                <a:effectLst/>
                <a:latin typeface="+mj-lt"/>
              </a:rPr>
              <a:t>Appollo</a:t>
            </a:r>
            <a:r>
              <a:rPr lang="en-US" sz="1600" b="1" i="0" dirty="0">
                <a:effectLst/>
                <a:latin typeface="+mj-lt"/>
              </a:rPr>
              <a:t> server for </a:t>
            </a:r>
            <a:r>
              <a:rPr lang="en-US" sz="1600" b="1" i="0" dirty="0" err="1">
                <a:effectLst/>
                <a:latin typeface="+mj-lt"/>
              </a:rPr>
              <a:t>GraphQL</a:t>
            </a:r>
            <a:r>
              <a:rPr lang="en-US" sz="1600" b="1" i="0" dirty="0">
                <a:effectLst/>
                <a:latin typeface="+mj-lt"/>
              </a:rPr>
              <a:t>: 	</a:t>
            </a:r>
          </a:p>
          <a:p>
            <a:pPr marL="285750" indent="-285750" algn="l">
              <a:lnSpc>
                <a:spcPct val="150000"/>
              </a:lnSpc>
              <a:buFont typeface="Arial" panose="020B0604020202020204" pitchFamily="34" charset="0"/>
              <a:buChar char="•"/>
            </a:pPr>
            <a:r>
              <a:rPr lang="en-US" sz="1600" b="1" i="0" dirty="0">
                <a:solidFill>
                  <a:srgbClr val="242424"/>
                </a:solidFill>
                <a:effectLst/>
                <a:latin typeface="source-serif-pro"/>
              </a:rPr>
              <a:t>Installing Required Dependencies</a:t>
            </a:r>
          </a:p>
          <a:p>
            <a:pPr marL="285750" indent="-285750" algn="l">
              <a:lnSpc>
                <a:spcPct val="150000"/>
              </a:lnSpc>
              <a:buFont typeface="Arial" panose="020B0604020202020204" pitchFamily="34" charset="0"/>
              <a:buChar char="•"/>
            </a:pPr>
            <a:r>
              <a:rPr lang="en-US" sz="1600" b="1" i="0" dirty="0">
                <a:solidFill>
                  <a:srgbClr val="242424"/>
                </a:solidFill>
                <a:effectLst/>
                <a:latin typeface="source-serif-pro"/>
              </a:rPr>
              <a:t>Create Apollo Server</a:t>
            </a:r>
            <a:endParaRPr lang="en-US" sz="1600" b="1" dirty="0">
              <a:solidFill>
                <a:srgbClr val="242424"/>
              </a:solidFill>
              <a:latin typeface="source-serif-pro"/>
            </a:endParaRPr>
          </a:p>
          <a:p>
            <a:pPr marL="285750" indent="-285750" algn="l">
              <a:lnSpc>
                <a:spcPct val="150000"/>
              </a:lnSpc>
              <a:buFont typeface="Arial" panose="020B0604020202020204" pitchFamily="34" charset="0"/>
              <a:buChar char="•"/>
            </a:pPr>
            <a:r>
              <a:rPr lang="en-US" sz="1600" b="1" i="0" dirty="0">
                <a:solidFill>
                  <a:srgbClr val="242424"/>
                </a:solidFill>
                <a:effectLst/>
                <a:latin typeface="source-serif-pro"/>
              </a:rPr>
              <a:t>Define the </a:t>
            </a:r>
            <a:r>
              <a:rPr lang="en-US" sz="1600" b="1" i="0" dirty="0" err="1">
                <a:solidFill>
                  <a:srgbClr val="242424"/>
                </a:solidFill>
                <a:effectLst/>
                <a:latin typeface="source-serif-pro"/>
              </a:rPr>
              <a:t>typeDefs</a:t>
            </a:r>
            <a:endParaRPr lang="en-US" sz="1600" b="1" i="0" dirty="0">
              <a:solidFill>
                <a:srgbClr val="242424"/>
              </a:solidFill>
              <a:effectLst/>
              <a:latin typeface="source-serif-pro"/>
            </a:endParaRPr>
          </a:p>
          <a:p>
            <a:pPr marL="285750" indent="-285750" algn="l">
              <a:lnSpc>
                <a:spcPct val="150000"/>
              </a:lnSpc>
              <a:buFont typeface="Arial" panose="020B0604020202020204" pitchFamily="34" charset="0"/>
              <a:buChar char="•"/>
            </a:pPr>
            <a:r>
              <a:rPr lang="en-US" sz="1600" b="1" dirty="0">
                <a:solidFill>
                  <a:srgbClr val="242424"/>
                </a:solidFill>
                <a:latin typeface="source-serif-pro"/>
              </a:rPr>
              <a:t>Define the Resolvers</a:t>
            </a:r>
          </a:p>
          <a:p>
            <a:pPr algn="l">
              <a:lnSpc>
                <a:spcPct val="150000"/>
              </a:lnSpc>
            </a:pPr>
            <a:r>
              <a:rPr lang="en-US" sz="1600" b="1" dirty="0">
                <a:solidFill>
                  <a:srgbClr val="242424"/>
                </a:solidFill>
                <a:latin typeface="source-serif-pro"/>
              </a:rPr>
              <a:t>DONE</a:t>
            </a:r>
          </a:p>
          <a:p>
            <a:pPr marL="285750" indent="-285750" algn="l">
              <a:lnSpc>
                <a:spcPct val="150000"/>
              </a:lnSpc>
              <a:buFont typeface="Arial" panose="020B0604020202020204" pitchFamily="34" charset="0"/>
              <a:buChar char="•"/>
            </a:pPr>
            <a:endParaRPr lang="en-US" sz="1600" dirty="0"/>
          </a:p>
        </p:txBody>
      </p:sp>
    </p:spTree>
    <p:extLst>
      <p:ext uri="{BB962C8B-B14F-4D97-AF65-F5344CB8AC3E}">
        <p14:creationId xmlns:p14="http://schemas.microsoft.com/office/powerpoint/2010/main" val="337979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D9D1D-941A-7C42-42C3-BA26C0F2B2E8}"/>
              </a:ext>
            </a:extLst>
          </p:cNvPr>
          <p:cNvSpPr txBox="1">
            <a:spLocks/>
          </p:cNvSpPr>
          <p:nvPr/>
        </p:nvSpPr>
        <p:spPr>
          <a:xfrm>
            <a:off x="6096000" y="1830043"/>
            <a:ext cx="3931920" cy="14179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dirty="0"/>
              <a:t>What is </a:t>
            </a:r>
            <a:r>
              <a:rPr lang="en-US" sz="4800" dirty="0"/>
              <a:t>GRAPHQL?</a:t>
            </a:r>
          </a:p>
        </p:txBody>
      </p:sp>
      <p:sp>
        <p:nvSpPr>
          <p:cNvPr id="4" name="TextBox 3">
            <a:extLst>
              <a:ext uri="{FF2B5EF4-FFF2-40B4-BE49-F238E27FC236}">
                <a16:creationId xmlns:a16="http://schemas.microsoft.com/office/drawing/2014/main" id="{E6C08DE5-68D8-DF4A-B64F-C6455F8194EA}"/>
              </a:ext>
            </a:extLst>
          </p:cNvPr>
          <p:cNvSpPr txBox="1"/>
          <p:nvPr/>
        </p:nvSpPr>
        <p:spPr>
          <a:xfrm>
            <a:off x="5962649" y="3429000"/>
            <a:ext cx="589597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Open-source server-side technology by Facebook to optimize RESTful API calls</a:t>
            </a:r>
          </a:p>
          <a:p>
            <a:pPr marL="285750" indent="-285750">
              <a:buFont typeface="Arial" panose="020B0604020202020204" pitchFamily="34" charset="0"/>
              <a:buChar char="•"/>
            </a:pPr>
            <a:r>
              <a:rPr lang="en-US" dirty="0"/>
              <a:t>It is an Execution Engine and Data Query Language</a:t>
            </a:r>
          </a:p>
          <a:p>
            <a:pPr marL="285750" indent="-285750">
              <a:buFont typeface="Arial" panose="020B0604020202020204" pitchFamily="34" charset="0"/>
              <a:buChar char="•"/>
            </a:pPr>
            <a:r>
              <a:rPr lang="en-US" dirty="0"/>
              <a:t>Faster and stable than RESTful services</a:t>
            </a:r>
          </a:p>
          <a:p>
            <a:pPr marL="285750" indent="-285750">
              <a:buFont typeface="Arial" panose="020B0604020202020204" pitchFamily="34" charset="0"/>
              <a:buChar char="•"/>
            </a:pPr>
            <a:r>
              <a:rPr lang="en-US" dirty="0"/>
              <a:t>Unlike RESTful services, while fetching from server, </a:t>
            </a:r>
            <a:r>
              <a:rPr lang="en-US" dirty="0" err="1"/>
              <a:t>GraphQL</a:t>
            </a:r>
            <a:r>
              <a:rPr lang="en-US" dirty="0"/>
              <a:t> can handpick specific data instead of complete fetch.</a:t>
            </a:r>
          </a:p>
          <a:p>
            <a:pPr marL="285750" indent="-285750">
              <a:buFont typeface="Arial" panose="020B0604020202020204" pitchFamily="34" charset="0"/>
              <a:buChar char="•"/>
            </a:pPr>
            <a:endParaRPr lang="en-US" dirty="0"/>
          </a:p>
        </p:txBody>
      </p:sp>
      <p:pic>
        <p:nvPicPr>
          <p:cNvPr id="4098" name="Picture 2" descr="How to Create a GraphQL Gateway With REST APIs | by Martinez Pupo Ivan |  Better Programming">
            <a:extLst>
              <a:ext uri="{FF2B5EF4-FFF2-40B4-BE49-F238E27FC236}">
                <a16:creationId xmlns:a16="http://schemas.microsoft.com/office/drawing/2014/main" id="{FED17820-1AB7-D504-B949-B8B06A3C0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6" y="2480397"/>
            <a:ext cx="5511474" cy="3687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96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What is APPOLLO CLIENT? Why? 	</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718820" y="885726"/>
            <a:ext cx="10665460" cy="1942092"/>
          </a:xfrm>
        </p:spPr>
        <p:txBody>
          <a:bodyPr>
            <a:normAutofit/>
          </a:bodyPr>
          <a:lstStyle/>
          <a:p>
            <a:r>
              <a:rPr lang="en-US" sz="1600" dirty="0">
                <a:latin typeface="+mj-lt"/>
              </a:rPr>
              <a:t>Apollo Client is a comprehensive </a:t>
            </a:r>
            <a:r>
              <a:rPr lang="en-US" sz="1600" b="1" dirty="0">
                <a:latin typeface="+mj-lt"/>
              </a:rPr>
              <a:t>state management library for JavaScript</a:t>
            </a:r>
            <a:r>
              <a:rPr lang="en-US" sz="1600" dirty="0">
                <a:latin typeface="+mj-lt"/>
              </a:rPr>
              <a:t>. It enables you to manage both local and remote data with </a:t>
            </a:r>
            <a:r>
              <a:rPr lang="en-US" sz="1600" dirty="0" err="1">
                <a:latin typeface="+mj-lt"/>
              </a:rPr>
              <a:t>GraphQL</a:t>
            </a:r>
            <a:r>
              <a:rPr lang="en-US" sz="1600" dirty="0">
                <a:latin typeface="+mj-lt"/>
              </a:rPr>
              <a:t>. Use it to </a:t>
            </a:r>
            <a:r>
              <a:rPr lang="en-US" sz="1600" dirty="0">
                <a:highlight>
                  <a:srgbClr val="00FF00"/>
                </a:highlight>
                <a:latin typeface="+mj-lt"/>
              </a:rPr>
              <a:t>fetch, cache, and modify application data, all while automatically updating your UI</a:t>
            </a:r>
            <a:r>
              <a:rPr lang="en-US" sz="1600" dirty="0">
                <a:latin typeface="+mj-lt"/>
              </a:rPr>
              <a:t>.</a:t>
            </a:r>
          </a:p>
          <a:p>
            <a:r>
              <a:rPr lang="en-US" sz="1600" dirty="0"/>
              <a:t>Apollo Client's intelligent </a:t>
            </a:r>
            <a:r>
              <a:rPr lang="en-US" sz="1600" b="1" dirty="0">
                <a:highlight>
                  <a:srgbClr val="00FF00"/>
                </a:highlight>
              </a:rPr>
              <a:t>caching</a:t>
            </a:r>
            <a:r>
              <a:rPr lang="en-US" sz="1600" dirty="0"/>
              <a:t> can help you iterate faster while writing less code. </a:t>
            </a:r>
          </a:p>
          <a:p>
            <a:r>
              <a:rPr lang="en-US" sz="1600" dirty="0"/>
              <a:t>Additionally, if you need custom functionality, you can create your client by building extensions on top of Apollo Client.</a:t>
            </a:r>
          </a:p>
          <a:p>
            <a:endParaRPr lang="en-US" sz="1600" dirty="0">
              <a:latin typeface="+mj-lt"/>
            </a:endParaRP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30</a:t>
            </a:fld>
            <a:endParaRPr lang="en-US" dirty="0"/>
          </a:p>
        </p:txBody>
      </p:sp>
      <p:pic>
        <p:nvPicPr>
          <p:cNvPr id="17412" name="Picture 4" descr="Graphql Apollo client as State Manager for React Client – @tkssharma |  Tarun Sharma | My Profile">
            <a:extLst>
              <a:ext uri="{FF2B5EF4-FFF2-40B4-BE49-F238E27FC236}">
                <a16:creationId xmlns:a16="http://schemas.microsoft.com/office/drawing/2014/main" id="{09C236BC-8197-E09B-F7C3-13E02B341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556" y="2852857"/>
            <a:ext cx="7661564" cy="390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153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4" y="1671639"/>
            <a:ext cx="5884027" cy="1204912"/>
          </a:xfrm>
        </p:spPr>
        <p:txBody>
          <a:bodyPr/>
          <a:lstStyle/>
          <a:p>
            <a:r>
              <a:rPr lang="en-US" dirty="0"/>
              <a:t>TYPE SYSTEM IN GRAPHQL</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31</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453725" y="3195262"/>
            <a:ext cx="5907176" cy="2536826"/>
          </a:xfrm>
        </p:spPr>
        <p:txBody>
          <a:bodyPr>
            <a:noAutofit/>
          </a:bodyPr>
          <a:lstStyle/>
          <a:p>
            <a:r>
              <a:rPr lang="en-US" dirty="0" err="1"/>
              <a:t>GraphQL</a:t>
            </a:r>
            <a:r>
              <a:rPr lang="en-US" dirty="0"/>
              <a:t> is a strongly typed language. Type System defines various data types that can be used in a </a:t>
            </a:r>
            <a:r>
              <a:rPr lang="en-US" dirty="0" err="1"/>
              <a:t>GraphQL</a:t>
            </a:r>
            <a:r>
              <a:rPr lang="en-US" dirty="0"/>
              <a:t> application. </a:t>
            </a:r>
            <a:r>
              <a:rPr lang="en-US" b="1" dirty="0">
                <a:highlight>
                  <a:srgbClr val="00FF00"/>
                </a:highlight>
              </a:rPr>
              <a:t>The type system helps to define the schema, which is a contract between client and server.</a:t>
            </a:r>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832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DATA TYPES in GRPAHQL 	</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882535" y="1175528"/>
            <a:ext cx="10665460" cy="4984203"/>
          </a:xfrm>
        </p:spPr>
        <p:txBody>
          <a:bodyPr>
            <a:normAutofit lnSpcReduction="10000"/>
          </a:bodyPr>
          <a:lstStyle/>
          <a:p>
            <a:pPr marL="285750" indent="-285750" algn="l">
              <a:buFont typeface="Arial" panose="020B0604020202020204" pitchFamily="34" charset="0"/>
              <a:buChar char="•"/>
            </a:pPr>
            <a:r>
              <a:rPr lang="en-US" sz="1600" b="1" i="0" dirty="0">
                <a:solidFill>
                  <a:srgbClr val="000000"/>
                </a:solidFill>
                <a:effectLst/>
                <a:latin typeface="+mj-lt"/>
              </a:rPr>
              <a:t>Scalar</a:t>
            </a:r>
            <a:endParaRPr lang="en-US" sz="1600" b="0" i="0" dirty="0">
              <a:solidFill>
                <a:srgbClr val="000000"/>
              </a:solidFill>
              <a:effectLst/>
              <a:latin typeface="+mj-lt"/>
            </a:endParaRPr>
          </a:p>
          <a:p>
            <a:pPr marL="569214" lvl="1"/>
            <a:r>
              <a:rPr lang="en-US" sz="1600" b="0" i="0" dirty="0">
                <a:solidFill>
                  <a:srgbClr val="000000"/>
                </a:solidFill>
                <a:effectLst/>
                <a:latin typeface="+mj-lt"/>
              </a:rPr>
              <a:t>Stores a single value</a:t>
            </a:r>
          </a:p>
          <a:p>
            <a:pPr marL="285750" indent="-285750" algn="l">
              <a:buFont typeface="Arial" panose="020B0604020202020204" pitchFamily="34" charset="0"/>
              <a:buChar char="•"/>
            </a:pPr>
            <a:r>
              <a:rPr lang="en-US" sz="1600" b="1" i="0" dirty="0">
                <a:solidFill>
                  <a:srgbClr val="000000"/>
                </a:solidFill>
                <a:effectLst/>
                <a:latin typeface="+mj-lt"/>
              </a:rPr>
              <a:t>Object</a:t>
            </a:r>
            <a:endParaRPr lang="en-US" sz="1600" b="0" i="0" dirty="0">
              <a:solidFill>
                <a:srgbClr val="000000"/>
              </a:solidFill>
              <a:effectLst/>
              <a:latin typeface="+mj-lt"/>
            </a:endParaRPr>
          </a:p>
          <a:p>
            <a:pPr marL="569214" lvl="1"/>
            <a:r>
              <a:rPr lang="en-US" sz="1600" b="0" i="0" dirty="0">
                <a:solidFill>
                  <a:srgbClr val="000000"/>
                </a:solidFill>
                <a:effectLst/>
                <a:latin typeface="+mj-lt"/>
              </a:rPr>
              <a:t>Shows what kind of object can be fetched</a:t>
            </a:r>
          </a:p>
          <a:p>
            <a:pPr marL="285750" indent="-285750" algn="l">
              <a:buFont typeface="Arial" panose="020B0604020202020204" pitchFamily="34" charset="0"/>
              <a:buChar char="•"/>
            </a:pPr>
            <a:r>
              <a:rPr lang="en-US" sz="1600" b="1" i="0" dirty="0">
                <a:solidFill>
                  <a:srgbClr val="000000"/>
                </a:solidFill>
                <a:effectLst/>
                <a:latin typeface="+mj-lt"/>
              </a:rPr>
              <a:t>Query</a:t>
            </a:r>
            <a:endParaRPr lang="en-US" sz="1600" b="0" i="0" dirty="0">
              <a:solidFill>
                <a:srgbClr val="000000"/>
              </a:solidFill>
              <a:effectLst/>
              <a:latin typeface="+mj-lt"/>
            </a:endParaRPr>
          </a:p>
          <a:p>
            <a:pPr marL="569214" lvl="1"/>
            <a:r>
              <a:rPr lang="en-US" sz="1600" b="0" i="0" dirty="0">
                <a:solidFill>
                  <a:srgbClr val="000000"/>
                </a:solidFill>
                <a:effectLst/>
                <a:latin typeface="+mj-lt"/>
              </a:rPr>
              <a:t>Entry point type to other specific types</a:t>
            </a:r>
          </a:p>
          <a:p>
            <a:pPr marL="285750" indent="-285750" algn="l">
              <a:buFont typeface="Arial" panose="020B0604020202020204" pitchFamily="34" charset="0"/>
              <a:buChar char="•"/>
            </a:pPr>
            <a:r>
              <a:rPr lang="en-US" sz="1600" b="1" i="0" dirty="0">
                <a:solidFill>
                  <a:srgbClr val="000000"/>
                </a:solidFill>
                <a:effectLst/>
                <a:latin typeface="+mj-lt"/>
              </a:rPr>
              <a:t>Mutation</a:t>
            </a:r>
            <a:endParaRPr lang="en-US" sz="1600" b="0" i="0" dirty="0">
              <a:solidFill>
                <a:srgbClr val="000000"/>
              </a:solidFill>
              <a:effectLst/>
              <a:latin typeface="+mj-lt"/>
            </a:endParaRPr>
          </a:p>
          <a:p>
            <a:pPr marL="569214" lvl="1"/>
            <a:r>
              <a:rPr lang="en-US" sz="1600" b="0" i="0" dirty="0">
                <a:solidFill>
                  <a:srgbClr val="000000"/>
                </a:solidFill>
                <a:effectLst/>
                <a:latin typeface="+mj-lt"/>
              </a:rPr>
              <a:t>Entry point for data manipulation</a:t>
            </a:r>
          </a:p>
          <a:p>
            <a:pPr marL="285750" indent="-285750" algn="l">
              <a:buFont typeface="Arial" panose="020B0604020202020204" pitchFamily="34" charset="0"/>
              <a:buChar char="•"/>
            </a:pPr>
            <a:r>
              <a:rPr lang="en-US" sz="1600" b="1" i="0" dirty="0">
                <a:solidFill>
                  <a:srgbClr val="000000"/>
                </a:solidFill>
                <a:effectLst/>
                <a:latin typeface="+mj-lt"/>
              </a:rPr>
              <a:t>Enum</a:t>
            </a:r>
            <a:endParaRPr lang="en-US" sz="1600" b="0" i="0" dirty="0">
              <a:solidFill>
                <a:srgbClr val="000000"/>
              </a:solidFill>
              <a:effectLst/>
              <a:latin typeface="+mj-lt"/>
            </a:endParaRPr>
          </a:p>
          <a:p>
            <a:pPr marL="569214" lvl="1"/>
            <a:r>
              <a:rPr lang="en-US" sz="1600" b="0" i="0" dirty="0">
                <a:solidFill>
                  <a:srgbClr val="000000"/>
                </a:solidFill>
                <a:effectLst/>
                <a:latin typeface="+mj-lt"/>
              </a:rPr>
              <a:t>Useful in a situation where you need the user to pick from a prescribed list of options</a:t>
            </a:r>
          </a:p>
          <a:p>
            <a:pPr marL="285750" indent="-285750">
              <a:buFont typeface="Arial" panose="020B0604020202020204" pitchFamily="34" charset="0"/>
              <a:buChar char="•"/>
            </a:pPr>
            <a:r>
              <a:rPr lang="en-US" sz="1600" b="1" dirty="0">
                <a:solidFill>
                  <a:srgbClr val="000000"/>
                </a:solidFill>
                <a:latin typeface="+mj-lt"/>
              </a:rPr>
              <a:t>List </a:t>
            </a:r>
          </a:p>
          <a:p>
            <a:pPr marL="569214" lvl="1"/>
            <a:r>
              <a:rPr lang="en-US" sz="1600" dirty="0">
                <a:solidFill>
                  <a:srgbClr val="000000"/>
                </a:solidFill>
                <a:latin typeface="+mj-lt"/>
              </a:rPr>
              <a:t>For Array of items</a:t>
            </a:r>
          </a:p>
          <a:p>
            <a:pPr marL="285750" indent="-285750">
              <a:buFont typeface="Arial" panose="020B0604020202020204" pitchFamily="34" charset="0"/>
              <a:buChar char="•"/>
            </a:pPr>
            <a:r>
              <a:rPr lang="en-US" sz="1600" b="1" i="0" dirty="0">
                <a:solidFill>
                  <a:srgbClr val="000000"/>
                </a:solidFill>
                <a:effectLst/>
                <a:latin typeface="+mj-lt"/>
              </a:rPr>
              <a:t>Non Nullable</a:t>
            </a:r>
          </a:p>
          <a:p>
            <a:pPr marL="569214" lvl="1"/>
            <a:r>
              <a:rPr lang="en-US" sz="1600" i="0" dirty="0">
                <a:solidFill>
                  <a:srgbClr val="000000"/>
                </a:solidFill>
                <a:effectLst/>
                <a:latin typeface="+mj-lt"/>
              </a:rPr>
              <a:t>Make sure the field returns something always</a:t>
            </a:r>
          </a:p>
          <a:p>
            <a:pPr marL="569214" lvl="1"/>
            <a:endParaRPr lang="en-US" sz="1600" b="1" i="0" dirty="0">
              <a:solidFill>
                <a:srgbClr val="000000"/>
              </a:solidFill>
              <a:effectLst/>
              <a:latin typeface="+mj-lt"/>
            </a:endParaRPr>
          </a:p>
          <a:p>
            <a:pPr marL="285750"/>
            <a:endParaRPr lang="en-US" sz="1600" dirty="0">
              <a:solidFill>
                <a:srgbClr val="000000"/>
              </a:solidFill>
              <a:latin typeface="+mj-lt"/>
            </a:endParaRPr>
          </a:p>
          <a:p>
            <a:pPr marL="569214" lvl="1"/>
            <a:endParaRPr lang="en-US" sz="1600" dirty="0">
              <a:solidFill>
                <a:srgbClr val="000000"/>
              </a:solidFill>
              <a:latin typeface="+mj-lt"/>
            </a:endParaRPr>
          </a:p>
          <a:p>
            <a:pPr marL="569214" lvl="1"/>
            <a:endParaRPr lang="en-US" sz="1600" dirty="0">
              <a:solidFill>
                <a:srgbClr val="000000"/>
              </a:solidFill>
              <a:latin typeface="+mj-lt"/>
            </a:endParaRPr>
          </a:p>
          <a:p>
            <a:pPr marL="569214" lvl="1"/>
            <a:endParaRPr lang="en-US" sz="1600" dirty="0">
              <a:solidFill>
                <a:srgbClr val="000000"/>
              </a:solidFill>
              <a:latin typeface="+mj-lt"/>
            </a:endParaRP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32</a:t>
            </a:fld>
            <a:endParaRPr lang="en-US" dirty="0"/>
          </a:p>
        </p:txBody>
      </p:sp>
    </p:spTree>
    <p:extLst>
      <p:ext uri="{BB962C8B-B14F-4D97-AF65-F5344CB8AC3E}">
        <p14:creationId xmlns:p14="http://schemas.microsoft.com/office/powerpoint/2010/main" val="2142623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DATA TYPES – sample diagram 	</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33</a:t>
            </a:fld>
            <a:endParaRPr lang="en-US" dirty="0"/>
          </a:p>
        </p:txBody>
      </p:sp>
      <p:pic>
        <p:nvPicPr>
          <p:cNvPr id="21506" name="Picture 2" descr="🔥 GraphQL Crash Course (in 10 pics!) - DEV Community">
            <a:extLst>
              <a:ext uri="{FF2B5EF4-FFF2-40B4-BE49-F238E27FC236}">
                <a16:creationId xmlns:a16="http://schemas.microsoft.com/office/drawing/2014/main" id="{52FFCB89-DFE9-A34F-52C7-1673959A6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406" y="1017586"/>
            <a:ext cx="10561495" cy="528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93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GRAPHQL – DATA GRAPH CONCEPT</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34</a:t>
            </a:fld>
            <a:endParaRPr lang="en-US" dirty="0"/>
          </a:p>
        </p:txBody>
      </p:sp>
      <p:pic>
        <p:nvPicPr>
          <p:cNvPr id="23554" name="Picture 2" descr="GraphQL Concept Map">
            <a:extLst>
              <a:ext uri="{FF2B5EF4-FFF2-40B4-BE49-F238E27FC236}">
                <a16:creationId xmlns:a16="http://schemas.microsoft.com/office/drawing/2014/main" id="{03636EF3-8A84-A87F-C0FA-1007AB128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023" y="1174749"/>
            <a:ext cx="4610100" cy="5181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9FCB36-126D-BBBF-32F3-4C21FD370A92}"/>
              </a:ext>
            </a:extLst>
          </p:cNvPr>
          <p:cNvSpPr txBox="1"/>
          <p:nvPr/>
        </p:nvSpPr>
        <p:spPr>
          <a:xfrm>
            <a:off x="718820" y="1571105"/>
            <a:ext cx="5158278" cy="2308324"/>
          </a:xfrm>
          <a:prstGeom prst="rect">
            <a:avLst/>
          </a:prstGeom>
          <a:noFill/>
        </p:spPr>
        <p:txBody>
          <a:bodyPr wrap="square" rtlCol="0">
            <a:spAutoFit/>
          </a:bodyPr>
          <a:lstStyle/>
          <a:p>
            <a:pPr algn="just">
              <a:buFont typeface="Arial" panose="020B0604020202020204" pitchFamily="34" charset="0"/>
              <a:buChar char="•"/>
            </a:pPr>
            <a:r>
              <a:rPr lang="en-US" sz="1600" b="0" i="0" dirty="0">
                <a:solidFill>
                  <a:srgbClr val="464646"/>
                </a:solidFill>
                <a:effectLst/>
                <a:latin typeface="+mj-lt"/>
              </a:rPr>
              <a:t>It is a directed graph (of the concept map category)</a:t>
            </a:r>
          </a:p>
          <a:p>
            <a:pPr algn="just"/>
            <a:endParaRPr lang="en-US" sz="1600" b="0" i="0" dirty="0">
              <a:solidFill>
                <a:srgbClr val="464646"/>
              </a:solidFill>
              <a:effectLst/>
              <a:latin typeface="+mj-lt"/>
            </a:endParaRPr>
          </a:p>
          <a:p>
            <a:pPr algn="just">
              <a:buFont typeface="Arial" panose="020B0604020202020204" pitchFamily="34" charset="0"/>
              <a:buChar char="•"/>
            </a:pPr>
            <a:r>
              <a:rPr lang="en-US" sz="1600" b="0" i="0" dirty="0">
                <a:solidFill>
                  <a:srgbClr val="464646"/>
                </a:solidFill>
                <a:effectLst/>
                <a:latin typeface="+mj-lt"/>
              </a:rPr>
              <a:t>Relationships are named</a:t>
            </a:r>
          </a:p>
          <a:p>
            <a:pPr algn="just"/>
            <a:endParaRPr lang="en-US" sz="1600" b="0" i="0" dirty="0">
              <a:solidFill>
                <a:srgbClr val="464646"/>
              </a:solidFill>
              <a:effectLst/>
              <a:latin typeface="+mj-lt"/>
            </a:endParaRPr>
          </a:p>
          <a:p>
            <a:pPr algn="just">
              <a:buFont typeface="Arial" panose="020B0604020202020204" pitchFamily="34" charset="0"/>
              <a:buChar char="•"/>
            </a:pPr>
            <a:r>
              <a:rPr lang="en-US" sz="1600" b="0" i="0" dirty="0">
                <a:solidFill>
                  <a:srgbClr val="464646"/>
                </a:solidFill>
                <a:effectLst/>
                <a:latin typeface="+mj-lt"/>
              </a:rPr>
              <a:t>Relationships may be:</a:t>
            </a:r>
          </a:p>
          <a:p>
            <a:pPr marL="742950" lvl="1" indent="-285750" algn="just">
              <a:buFont typeface="Arial" panose="020B0604020202020204" pitchFamily="34" charset="0"/>
              <a:buChar char="•"/>
            </a:pPr>
            <a:r>
              <a:rPr lang="en-US" sz="1600" b="0" i="0" dirty="0">
                <a:solidFill>
                  <a:srgbClr val="464646"/>
                </a:solidFill>
                <a:effectLst/>
                <a:latin typeface="+mj-lt"/>
              </a:rPr>
              <a:t>One-to-one </a:t>
            </a:r>
          </a:p>
          <a:p>
            <a:pPr marL="742950" lvl="1" indent="-285750" algn="just">
              <a:buFont typeface="Arial" panose="020B0604020202020204" pitchFamily="34" charset="0"/>
              <a:buChar char="•"/>
            </a:pPr>
            <a:r>
              <a:rPr lang="en-US" sz="1600" b="0" i="0" dirty="0">
                <a:solidFill>
                  <a:srgbClr val="464646"/>
                </a:solidFill>
                <a:effectLst/>
                <a:latin typeface="+mj-lt"/>
              </a:rPr>
              <a:t>One-to-many </a:t>
            </a:r>
          </a:p>
          <a:p>
            <a:pPr marL="742950" lvl="1" indent="-285750" algn="just">
              <a:buFont typeface="Arial" panose="020B0604020202020204" pitchFamily="34" charset="0"/>
              <a:buChar char="•"/>
            </a:pPr>
            <a:r>
              <a:rPr lang="en-US" sz="1600" b="0" i="0" dirty="0">
                <a:solidFill>
                  <a:srgbClr val="464646"/>
                </a:solidFill>
                <a:effectLst/>
                <a:latin typeface="+mj-lt"/>
              </a:rPr>
              <a:t>Many-to-many </a:t>
            </a:r>
          </a:p>
          <a:p>
            <a:endParaRPr lang="en-US" sz="1600" dirty="0">
              <a:latin typeface="+mj-lt"/>
            </a:endParaRPr>
          </a:p>
        </p:txBody>
      </p:sp>
    </p:spTree>
    <p:extLst>
      <p:ext uri="{BB962C8B-B14F-4D97-AF65-F5344CB8AC3E}">
        <p14:creationId xmlns:p14="http://schemas.microsoft.com/office/powerpoint/2010/main" val="4163156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DATA TYPE- SCALAR</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35</a:t>
            </a:fld>
            <a:endParaRPr lang="en-US" dirty="0"/>
          </a:p>
        </p:txBody>
      </p:sp>
      <p:sp>
        <p:nvSpPr>
          <p:cNvPr id="4" name="TextBox 3">
            <a:extLst>
              <a:ext uri="{FF2B5EF4-FFF2-40B4-BE49-F238E27FC236}">
                <a16:creationId xmlns:a16="http://schemas.microsoft.com/office/drawing/2014/main" id="{BA9FCB36-126D-BBBF-32F3-4C21FD370A92}"/>
              </a:ext>
            </a:extLst>
          </p:cNvPr>
          <p:cNvSpPr txBox="1"/>
          <p:nvPr/>
        </p:nvSpPr>
        <p:spPr>
          <a:xfrm>
            <a:off x="1259147" y="1172094"/>
            <a:ext cx="8416868" cy="2308324"/>
          </a:xfrm>
          <a:prstGeom prst="rect">
            <a:avLst/>
          </a:prstGeom>
          <a:noFill/>
        </p:spPr>
        <p:txBody>
          <a:bodyPr wrap="square" rtlCol="0">
            <a:spAutoFit/>
          </a:bodyPr>
          <a:lstStyle/>
          <a:p>
            <a:pPr algn="just"/>
            <a:r>
              <a:rPr lang="en-US" sz="1600" b="0" i="0" dirty="0">
                <a:solidFill>
                  <a:srgbClr val="000000"/>
                </a:solidFill>
                <a:effectLst/>
                <a:latin typeface="+mj-lt"/>
              </a:rPr>
              <a:t>Scalar types are </a:t>
            </a:r>
            <a:r>
              <a:rPr lang="en-US" sz="1600" b="0" i="0" dirty="0">
                <a:solidFill>
                  <a:srgbClr val="000000"/>
                </a:solidFill>
                <a:effectLst/>
                <a:highlight>
                  <a:srgbClr val="00FF00"/>
                </a:highlight>
                <a:latin typeface="+mj-lt"/>
              </a:rPr>
              <a:t>primitive data types that can store only a single value</a:t>
            </a:r>
          </a:p>
          <a:p>
            <a:pPr algn="just"/>
            <a:endParaRPr lang="en-US" sz="1600" dirty="0">
              <a:solidFill>
                <a:srgbClr val="000000"/>
              </a:solidFill>
              <a:latin typeface="+mj-lt"/>
            </a:endParaRPr>
          </a:p>
          <a:p>
            <a:pPr marL="285750" indent="-285750" algn="just">
              <a:buFont typeface="Arial" panose="020B0604020202020204" pitchFamily="34" charset="0"/>
              <a:buChar char="•"/>
            </a:pPr>
            <a:r>
              <a:rPr lang="en-US" sz="1600" b="1" i="0" dirty="0">
                <a:solidFill>
                  <a:srgbClr val="000000"/>
                </a:solidFill>
                <a:effectLst/>
                <a:latin typeface="+mj-lt"/>
              </a:rPr>
              <a:t>Int</a:t>
            </a:r>
            <a:r>
              <a:rPr lang="en-US" sz="1600" b="0" i="0" dirty="0">
                <a:solidFill>
                  <a:srgbClr val="000000"/>
                </a:solidFill>
                <a:effectLst/>
                <a:latin typeface="+mj-lt"/>
              </a:rPr>
              <a:t> − Signed 32-bit Integer</a:t>
            </a:r>
          </a:p>
          <a:p>
            <a:pPr marL="285750" indent="-285750" algn="just">
              <a:buFont typeface="Arial" panose="020B0604020202020204" pitchFamily="34" charset="0"/>
              <a:buChar char="•"/>
            </a:pPr>
            <a:r>
              <a:rPr lang="en-US" sz="1600" b="1" i="0" dirty="0">
                <a:solidFill>
                  <a:srgbClr val="000000"/>
                </a:solidFill>
                <a:effectLst/>
                <a:latin typeface="+mj-lt"/>
              </a:rPr>
              <a:t>Float</a:t>
            </a:r>
            <a:r>
              <a:rPr lang="en-US" sz="1600" b="0" i="0" dirty="0">
                <a:solidFill>
                  <a:srgbClr val="000000"/>
                </a:solidFill>
                <a:effectLst/>
                <a:latin typeface="+mj-lt"/>
              </a:rPr>
              <a:t> − Signed double precision floating point value</a:t>
            </a:r>
          </a:p>
          <a:p>
            <a:pPr marL="285750" indent="-285750" algn="just">
              <a:buFont typeface="Arial" panose="020B0604020202020204" pitchFamily="34" charset="0"/>
              <a:buChar char="•"/>
            </a:pPr>
            <a:r>
              <a:rPr lang="en-US" sz="1600" b="1" i="0" dirty="0">
                <a:solidFill>
                  <a:srgbClr val="000000"/>
                </a:solidFill>
                <a:effectLst/>
                <a:latin typeface="+mj-lt"/>
              </a:rPr>
              <a:t>String</a:t>
            </a:r>
            <a:r>
              <a:rPr lang="en-US" sz="1600" b="0" i="0" dirty="0">
                <a:solidFill>
                  <a:srgbClr val="000000"/>
                </a:solidFill>
                <a:effectLst/>
                <a:latin typeface="+mj-lt"/>
              </a:rPr>
              <a:t> − UTF - 8-character sequence</a:t>
            </a:r>
          </a:p>
          <a:p>
            <a:pPr marL="285750" indent="-285750" algn="just">
              <a:buFont typeface="Arial" panose="020B0604020202020204" pitchFamily="34" charset="0"/>
              <a:buChar char="•"/>
            </a:pPr>
            <a:r>
              <a:rPr lang="en-US" sz="1600" b="1" i="0" dirty="0">
                <a:solidFill>
                  <a:srgbClr val="000000"/>
                </a:solidFill>
                <a:effectLst/>
                <a:latin typeface="+mj-lt"/>
              </a:rPr>
              <a:t>Boolean</a:t>
            </a:r>
            <a:r>
              <a:rPr lang="en-US" sz="1600" b="0" i="0" dirty="0">
                <a:solidFill>
                  <a:srgbClr val="000000"/>
                </a:solidFill>
                <a:effectLst/>
                <a:latin typeface="+mj-lt"/>
              </a:rPr>
              <a:t> − True or false</a:t>
            </a:r>
          </a:p>
          <a:p>
            <a:pPr marL="285750" indent="-285750" algn="just">
              <a:buFont typeface="Arial" panose="020B0604020202020204" pitchFamily="34" charset="0"/>
              <a:buChar char="•"/>
            </a:pPr>
            <a:r>
              <a:rPr lang="en-US" sz="1600" b="1" i="0" dirty="0">
                <a:solidFill>
                  <a:srgbClr val="000000"/>
                </a:solidFill>
                <a:effectLst/>
                <a:latin typeface="+mj-lt"/>
              </a:rPr>
              <a:t>ID</a:t>
            </a:r>
            <a:r>
              <a:rPr lang="en-US" sz="1600" b="0" i="0" dirty="0">
                <a:solidFill>
                  <a:srgbClr val="000000"/>
                </a:solidFill>
                <a:effectLst/>
                <a:latin typeface="+mj-lt"/>
              </a:rPr>
              <a:t> − A unique identifier, often used as a unique identifier to fetch an object or as the key for a cache.</a:t>
            </a:r>
          </a:p>
          <a:p>
            <a:pPr algn="just"/>
            <a:endParaRPr lang="en-US" sz="1600" dirty="0">
              <a:latin typeface="+mj-lt"/>
            </a:endParaRPr>
          </a:p>
        </p:txBody>
      </p:sp>
      <p:sp>
        <p:nvSpPr>
          <p:cNvPr id="3" name="TextBox 2">
            <a:extLst>
              <a:ext uri="{FF2B5EF4-FFF2-40B4-BE49-F238E27FC236}">
                <a16:creationId xmlns:a16="http://schemas.microsoft.com/office/drawing/2014/main" id="{F8E55362-9909-E5B5-5DC8-10D98215D3E8}"/>
              </a:ext>
            </a:extLst>
          </p:cNvPr>
          <p:cNvSpPr txBox="1"/>
          <p:nvPr/>
        </p:nvSpPr>
        <p:spPr>
          <a:xfrm>
            <a:off x="718820" y="3857105"/>
            <a:ext cx="2805776" cy="369332"/>
          </a:xfrm>
          <a:prstGeom prst="rect">
            <a:avLst/>
          </a:prstGeom>
          <a:noFill/>
        </p:spPr>
        <p:txBody>
          <a:bodyPr wrap="square" rtlCol="0">
            <a:spAutoFit/>
          </a:bodyPr>
          <a:lstStyle/>
          <a:p>
            <a:r>
              <a:rPr lang="en-US" b="1" u="sng" dirty="0"/>
              <a:t>SYNTAX</a:t>
            </a:r>
          </a:p>
        </p:txBody>
      </p:sp>
      <p:sp>
        <p:nvSpPr>
          <p:cNvPr id="14" name="TextBox 13">
            <a:extLst>
              <a:ext uri="{FF2B5EF4-FFF2-40B4-BE49-F238E27FC236}">
                <a16:creationId xmlns:a16="http://schemas.microsoft.com/office/drawing/2014/main" id="{B52D1006-C01F-1708-CE0A-2F0B4D2B2F3D}"/>
              </a:ext>
            </a:extLst>
          </p:cNvPr>
          <p:cNvSpPr txBox="1"/>
          <p:nvPr/>
        </p:nvSpPr>
        <p:spPr>
          <a:xfrm>
            <a:off x="5467581" y="3672439"/>
            <a:ext cx="2805776" cy="369332"/>
          </a:xfrm>
          <a:prstGeom prst="rect">
            <a:avLst/>
          </a:prstGeom>
          <a:noFill/>
        </p:spPr>
        <p:txBody>
          <a:bodyPr wrap="square" rtlCol="0">
            <a:spAutoFit/>
          </a:bodyPr>
          <a:lstStyle/>
          <a:p>
            <a:r>
              <a:rPr lang="en-US" b="1" u="sng" dirty="0"/>
              <a:t>SAMPLE</a:t>
            </a:r>
          </a:p>
        </p:txBody>
      </p:sp>
      <p:pic>
        <p:nvPicPr>
          <p:cNvPr id="16" name="Picture 15">
            <a:extLst>
              <a:ext uri="{FF2B5EF4-FFF2-40B4-BE49-F238E27FC236}">
                <a16:creationId xmlns:a16="http://schemas.microsoft.com/office/drawing/2014/main" id="{2B3F3769-587A-B1F6-A36D-2D8D46E517BF}"/>
              </a:ext>
            </a:extLst>
          </p:cNvPr>
          <p:cNvPicPr>
            <a:picLocks noChangeAspect="1"/>
          </p:cNvPicPr>
          <p:nvPr/>
        </p:nvPicPr>
        <p:blipFill>
          <a:blip r:embed="rId3"/>
          <a:stretch>
            <a:fillRect/>
          </a:stretch>
        </p:blipFill>
        <p:spPr>
          <a:xfrm>
            <a:off x="718820" y="4383211"/>
            <a:ext cx="1905000" cy="723900"/>
          </a:xfrm>
          <a:prstGeom prst="rect">
            <a:avLst/>
          </a:prstGeom>
        </p:spPr>
      </p:pic>
      <p:pic>
        <p:nvPicPr>
          <p:cNvPr id="18" name="Picture 17">
            <a:extLst>
              <a:ext uri="{FF2B5EF4-FFF2-40B4-BE49-F238E27FC236}">
                <a16:creationId xmlns:a16="http://schemas.microsoft.com/office/drawing/2014/main" id="{B11072FB-F434-B7AE-B148-D2128F7B69C4}"/>
              </a:ext>
            </a:extLst>
          </p:cNvPr>
          <p:cNvPicPr>
            <a:picLocks noChangeAspect="1"/>
          </p:cNvPicPr>
          <p:nvPr/>
        </p:nvPicPr>
        <p:blipFill>
          <a:blip r:embed="rId4"/>
          <a:stretch>
            <a:fillRect/>
          </a:stretch>
        </p:blipFill>
        <p:spPr>
          <a:xfrm>
            <a:off x="5383530" y="4362429"/>
            <a:ext cx="1790700" cy="657225"/>
          </a:xfrm>
          <a:prstGeom prst="rect">
            <a:avLst/>
          </a:prstGeom>
        </p:spPr>
      </p:pic>
    </p:spTree>
    <p:extLst>
      <p:ext uri="{BB962C8B-B14F-4D97-AF65-F5344CB8AC3E}">
        <p14:creationId xmlns:p14="http://schemas.microsoft.com/office/powerpoint/2010/main" val="4222639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DATA TYPE- Object</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36</a:t>
            </a:fld>
            <a:endParaRPr lang="en-US" dirty="0"/>
          </a:p>
        </p:txBody>
      </p:sp>
      <p:sp>
        <p:nvSpPr>
          <p:cNvPr id="4" name="TextBox 3">
            <a:extLst>
              <a:ext uri="{FF2B5EF4-FFF2-40B4-BE49-F238E27FC236}">
                <a16:creationId xmlns:a16="http://schemas.microsoft.com/office/drawing/2014/main" id="{BA9FCB36-126D-BBBF-32F3-4C21FD370A92}"/>
              </a:ext>
            </a:extLst>
          </p:cNvPr>
          <p:cNvSpPr txBox="1"/>
          <p:nvPr/>
        </p:nvSpPr>
        <p:spPr>
          <a:xfrm>
            <a:off x="718820" y="782469"/>
            <a:ext cx="8416868" cy="830997"/>
          </a:xfrm>
          <a:prstGeom prst="rect">
            <a:avLst/>
          </a:prstGeom>
          <a:noFill/>
        </p:spPr>
        <p:txBody>
          <a:bodyPr wrap="square" rtlCol="0">
            <a:spAutoFit/>
          </a:bodyPr>
          <a:lstStyle/>
          <a:p>
            <a:pPr algn="just"/>
            <a:r>
              <a:rPr lang="en-US" sz="1600" b="0" i="0" dirty="0">
                <a:solidFill>
                  <a:srgbClr val="000000"/>
                </a:solidFill>
                <a:effectLst/>
                <a:latin typeface="+mj-lt"/>
              </a:rPr>
              <a:t>The object type is the most common type used in a schema and represents a group of fields. Each field inside an object type maps to another type, thereby allowing nested types. In other words, an </a:t>
            </a:r>
            <a:r>
              <a:rPr lang="en-US" sz="1600" b="0" i="0" dirty="0">
                <a:solidFill>
                  <a:srgbClr val="000000"/>
                </a:solidFill>
                <a:effectLst/>
                <a:highlight>
                  <a:srgbClr val="00FF00"/>
                </a:highlight>
                <a:latin typeface="+mj-lt"/>
              </a:rPr>
              <a:t>object type is composed of multiple scalar types or object types</a:t>
            </a:r>
            <a:r>
              <a:rPr lang="en-US" sz="1600" b="0" i="0" dirty="0">
                <a:solidFill>
                  <a:srgbClr val="000000"/>
                </a:solidFill>
                <a:effectLst/>
                <a:latin typeface="+mj-lt"/>
              </a:rPr>
              <a:t>.</a:t>
            </a:r>
            <a:endParaRPr lang="en-US" sz="1600" dirty="0">
              <a:latin typeface="+mj-lt"/>
            </a:endParaRPr>
          </a:p>
        </p:txBody>
      </p:sp>
      <p:sp>
        <p:nvSpPr>
          <p:cNvPr id="3" name="TextBox 2">
            <a:extLst>
              <a:ext uri="{FF2B5EF4-FFF2-40B4-BE49-F238E27FC236}">
                <a16:creationId xmlns:a16="http://schemas.microsoft.com/office/drawing/2014/main" id="{F8E55362-9909-E5B5-5DC8-10D98215D3E8}"/>
              </a:ext>
            </a:extLst>
          </p:cNvPr>
          <p:cNvSpPr txBox="1"/>
          <p:nvPr/>
        </p:nvSpPr>
        <p:spPr>
          <a:xfrm>
            <a:off x="718820" y="1801611"/>
            <a:ext cx="2805776" cy="369332"/>
          </a:xfrm>
          <a:prstGeom prst="rect">
            <a:avLst/>
          </a:prstGeom>
          <a:noFill/>
        </p:spPr>
        <p:txBody>
          <a:bodyPr wrap="square" rtlCol="0">
            <a:spAutoFit/>
          </a:bodyPr>
          <a:lstStyle/>
          <a:p>
            <a:r>
              <a:rPr lang="en-US" b="1" u="sng" dirty="0"/>
              <a:t>SYNTAX</a:t>
            </a:r>
          </a:p>
        </p:txBody>
      </p:sp>
      <p:pic>
        <p:nvPicPr>
          <p:cNvPr id="7" name="Picture 6">
            <a:extLst>
              <a:ext uri="{FF2B5EF4-FFF2-40B4-BE49-F238E27FC236}">
                <a16:creationId xmlns:a16="http://schemas.microsoft.com/office/drawing/2014/main" id="{ED34BFA3-6800-4F9D-5126-9C97D92283E2}"/>
              </a:ext>
            </a:extLst>
          </p:cNvPr>
          <p:cNvPicPr>
            <a:picLocks noChangeAspect="1"/>
          </p:cNvPicPr>
          <p:nvPr/>
        </p:nvPicPr>
        <p:blipFill>
          <a:blip r:embed="rId3"/>
          <a:stretch>
            <a:fillRect/>
          </a:stretch>
        </p:blipFill>
        <p:spPr>
          <a:xfrm>
            <a:off x="718819" y="2190427"/>
            <a:ext cx="4943389" cy="2057400"/>
          </a:xfrm>
          <a:prstGeom prst="rect">
            <a:avLst/>
          </a:prstGeom>
        </p:spPr>
      </p:pic>
      <p:pic>
        <p:nvPicPr>
          <p:cNvPr id="9" name="Picture 8">
            <a:extLst>
              <a:ext uri="{FF2B5EF4-FFF2-40B4-BE49-F238E27FC236}">
                <a16:creationId xmlns:a16="http://schemas.microsoft.com/office/drawing/2014/main" id="{DD441EE4-8220-A919-38F2-723938AEA296}"/>
              </a:ext>
            </a:extLst>
          </p:cNvPr>
          <p:cNvPicPr>
            <a:picLocks noChangeAspect="1"/>
          </p:cNvPicPr>
          <p:nvPr/>
        </p:nvPicPr>
        <p:blipFill>
          <a:blip r:embed="rId4"/>
          <a:stretch>
            <a:fillRect/>
          </a:stretch>
        </p:blipFill>
        <p:spPr>
          <a:xfrm>
            <a:off x="6529792" y="1933252"/>
            <a:ext cx="3743325" cy="2314575"/>
          </a:xfrm>
          <a:prstGeom prst="rect">
            <a:avLst/>
          </a:prstGeom>
        </p:spPr>
      </p:pic>
      <p:sp>
        <p:nvSpPr>
          <p:cNvPr id="10" name="TextBox 9">
            <a:extLst>
              <a:ext uri="{FF2B5EF4-FFF2-40B4-BE49-F238E27FC236}">
                <a16:creationId xmlns:a16="http://schemas.microsoft.com/office/drawing/2014/main" id="{C76AEEDA-AAB0-1AA2-76B6-BDCB044F9BFA}"/>
              </a:ext>
            </a:extLst>
          </p:cNvPr>
          <p:cNvSpPr txBox="1"/>
          <p:nvPr/>
        </p:nvSpPr>
        <p:spPr>
          <a:xfrm>
            <a:off x="6612544" y="1708940"/>
            <a:ext cx="2805776" cy="369332"/>
          </a:xfrm>
          <a:prstGeom prst="rect">
            <a:avLst/>
          </a:prstGeom>
          <a:noFill/>
        </p:spPr>
        <p:txBody>
          <a:bodyPr wrap="square" rtlCol="0">
            <a:spAutoFit/>
          </a:bodyPr>
          <a:lstStyle/>
          <a:p>
            <a:r>
              <a:rPr lang="en-US" b="1" u="sng" dirty="0"/>
              <a:t>SAMPLE</a:t>
            </a:r>
          </a:p>
        </p:txBody>
      </p:sp>
      <p:pic>
        <p:nvPicPr>
          <p:cNvPr id="12" name="Picture 11">
            <a:extLst>
              <a:ext uri="{FF2B5EF4-FFF2-40B4-BE49-F238E27FC236}">
                <a16:creationId xmlns:a16="http://schemas.microsoft.com/office/drawing/2014/main" id="{D6E26233-0FDE-F21A-5A03-B2FC2B44409F}"/>
              </a:ext>
            </a:extLst>
          </p:cNvPr>
          <p:cNvPicPr>
            <a:picLocks noChangeAspect="1"/>
          </p:cNvPicPr>
          <p:nvPr/>
        </p:nvPicPr>
        <p:blipFill>
          <a:blip r:embed="rId5"/>
          <a:stretch>
            <a:fillRect/>
          </a:stretch>
        </p:blipFill>
        <p:spPr>
          <a:xfrm>
            <a:off x="3803737" y="4567613"/>
            <a:ext cx="3429000" cy="1847850"/>
          </a:xfrm>
          <a:prstGeom prst="rect">
            <a:avLst/>
          </a:prstGeom>
        </p:spPr>
      </p:pic>
    </p:spTree>
    <p:extLst>
      <p:ext uri="{BB962C8B-B14F-4D97-AF65-F5344CB8AC3E}">
        <p14:creationId xmlns:p14="http://schemas.microsoft.com/office/powerpoint/2010/main" val="3510574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DATA TYPE- QUERY</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37</a:t>
            </a:fld>
            <a:endParaRPr lang="en-US" dirty="0"/>
          </a:p>
        </p:txBody>
      </p:sp>
      <p:sp>
        <p:nvSpPr>
          <p:cNvPr id="4" name="TextBox 3">
            <a:extLst>
              <a:ext uri="{FF2B5EF4-FFF2-40B4-BE49-F238E27FC236}">
                <a16:creationId xmlns:a16="http://schemas.microsoft.com/office/drawing/2014/main" id="{BA9FCB36-126D-BBBF-32F3-4C21FD370A92}"/>
              </a:ext>
            </a:extLst>
          </p:cNvPr>
          <p:cNvSpPr txBox="1"/>
          <p:nvPr/>
        </p:nvSpPr>
        <p:spPr>
          <a:xfrm>
            <a:off x="718820" y="909789"/>
            <a:ext cx="8416868" cy="1077218"/>
          </a:xfrm>
          <a:prstGeom prst="rect">
            <a:avLst/>
          </a:prstGeom>
          <a:noFill/>
        </p:spPr>
        <p:txBody>
          <a:bodyPr wrap="square" rtlCol="0">
            <a:spAutoFit/>
          </a:bodyPr>
          <a:lstStyle/>
          <a:p>
            <a:pPr algn="just"/>
            <a:r>
              <a:rPr lang="en-US" sz="1600" b="0" i="0" dirty="0">
                <a:solidFill>
                  <a:srgbClr val="000000"/>
                </a:solidFill>
                <a:effectLst/>
                <a:latin typeface="+mj-lt"/>
              </a:rPr>
              <a:t>A </a:t>
            </a:r>
            <a:r>
              <a:rPr lang="en-US" sz="1600" b="0" i="0" dirty="0" err="1">
                <a:solidFill>
                  <a:srgbClr val="000000"/>
                </a:solidFill>
                <a:effectLst/>
                <a:latin typeface="+mj-lt"/>
              </a:rPr>
              <a:t>GraphQL</a:t>
            </a:r>
            <a:r>
              <a:rPr lang="en-US" sz="1600" b="0" i="0" dirty="0">
                <a:solidFill>
                  <a:srgbClr val="000000"/>
                </a:solidFill>
                <a:effectLst/>
                <a:latin typeface="+mj-lt"/>
              </a:rPr>
              <a:t> query is used to </a:t>
            </a:r>
            <a:r>
              <a:rPr lang="en-US" sz="1600" i="0" dirty="0">
                <a:solidFill>
                  <a:srgbClr val="000000"/>
                </a:solidFill>
                <a:effectLst/>
                <a:latin typeface="+mj-lt"/>
              </a:rPr>
              <a:t>fetch data</a:t>
            </a:r>
            <a:r>
              <a:rPr lang="en-US" sz="1600" b="0" i="0" dirty="0">
                <a:solidFill>
                  <a:srgbClr val="000000"/>
                </a:solidFill>
                <a:effectLst/>
                <a:latin typeface="+mj-lt"/>
              </a:rPr>
              <a:t>. It is like requesting a resource in REST-based APIs. </a:t>
            </a:r>
            <a:r>
              <a:rPr lang="en-US" sz="1600" dirty="0">
                <a:solidFill>
                  <a:srgbClr val="000000"/>
                </a:solidFill>
                <a:latin typeface="+mj-lt"/>
              </a:rPr>
              <a:t>T</a:t>
            </a:r>
            <a:r>
              <a:rPr lang="en-US" sz="1600" b="0" i="0" dirty="0">
                <a:solidFill>
                  <a:srgbClr val="000000"/>
                </a:solidFill>
                <a:effectLst/>
                <a:latin typeface="+mj-lt"/>
              </a:rPr>
              <a:t>he </a:t>
            </a:r>
            <a:r>
              <a:rPr lang="en-US" sz="1600" b="0" i="0" dirty="0">
                <a:solidFill>
                  <a:srgbClr val="000000"/>
                </a:solidFill>
                <a:effectLst/>
                <a:highlight>
                  <a:srgbClr val="00FF00"/>
                </a:highlight>
                <a:latin typeface="+mj-lt"/>
              </a:rPr>
              <a:t>Query type is the request sent from a client application to the </a:t>
            </a:r>
            <a:r>
              <a:rPr lang="en-US" sz="1600" b="0" i="0" dirty="0" err="1">
                <a:solidFill>
                  <a:srgbClr val="000000"/>
                </a:solidFill>
                <a:effectLst/>
                <a:highlight>
                  <a:srgbClr val="00FF00"/>
                </a:highlight>
                <a:latin typeface="+mj-lt"/>
              </a:rPr>
              <a:t>GraphQL</a:t>
            </a:r>
            <a:r>
              <a:rPr lang="en-US" sz="1600" b="0" i="0" dirty="0">
                <a:solidFill>
                  <a:srgbClr val="000000"/>
                </a:solidFill>
                <a:effectLst/>
                <a:highlight>
                  <a:srgbClr val="00FF00"/>
                </a:highlight>
                <a:latin typeface="+mj-lt"/>
              </a:rPr>
              <a:t> server</a:t>
            </a:r>
            <a:r>
              <a:rPr lang="en-US" sz="1600" b="0" i="0" dirty="0">
                <a:solidFill>
                  <a:srgbClr val="000000"/>
                </a:solidFill>
                <a:effectLst/>
                <a:latin typeface="+mj-lt"/>
              </a:rPr>
              <a:t>. </a:t>
            </a:r>
            <a:r>
              <a:rPr lang="en-US" sz="1600" b="0" i="0" dirty="0" err="1">
                <a:solidFill>
                  <a:srgbClr val="000000"/>
                </a:solidFill>
                <a:effectLst/>
                <a:latin typeface="+mj-lt"/>
              </a:rPr>
              <a:t>GraphQL</a:t>
            </a:r>
            <a:r>
              <a:rPr lang="en-US" sz="1600" b="0" i="0" dirty="0">
                <a:solidFill>
                  <a:srgbClr val="000000"/>
                </a:solidFill>
                <a:effectLst/>
                <a:latin typeface="+mj-lt"/>
              </a:rPr>
              <a:t> uses the </a:t>
            </a:r>
            <a:r>
              <a:rPr lang="en-US" sz="1600" b="1" i="0" dirty="0">
                <a:solidFill>
                  <a:srgbClr val="000000"/>
                </a:solidFill>
                <a:effectLst/>
                <a:latin typeface="+mj-lt"/>
              </a:rPr>
              <a:t>Schema Definition Language (SDL) </a:t>
            </a:r>
            <a:r>
              <a:rPr lang="en-US" sz="1600" b="0" i="0" dirty="0">
                <a:solidFill>
                  <a:srgbClr val="000000"/>
                </a:solidFill>
                <a:effectLst/>
                <a:latin typeface="+mj-lt"/>
              </a:rPr>
              <a:t>to define a Query. Query type is one of the many root-level types in </a:t>
            </a:r>
            <a:r>
              <a:rPr lang="en-US" sz="1600" b="0" i="0" dirty="0" err="1">
                <a:solidFill>
                  <a:srgbClr val="000000"/>
                </a:solidFill>
                <a:effectLst/>
                <a:latin typeface="+mj-lt"/>
              </a:rPr>
              <a:t>GraphQL</a:t>
            </a:r>
            <a:endParaRPr lang="en-US" sz="1600" dirty="0">
              <a:latin typeface="+mj-lt"/>
            </a:endParaRPr>
          </a:p>
        </p:txBody>
      </p:sp>
      <p:sp>
        <p:nvSpPr>
          <p:cNvPr id="3" name="TextBox 2">
            <a:extLst>
              <a:ext uri="{FF2B5EF4-FFF2-40B4-BE49-F238E27FC236}">
                <a16:creationId xmlns:a16="http://schemas.microsoft.com/office/drawing/2014/main" id="{F8E55362-9909-E5B5-5DC8-10D98215D3E8}"/>
              </a:ext>
            </a:extLst>
          </p:cNvPr>
          <p:cNvSpPr txBox="1"/>
          <p:nvPr/>
        </p:nvSpPr>
        <p:spPr>
          <a:xfrm>
            <a:off x="997961" y="2433995"/>
            <a:ext cx="2805776" cy="369332"/>
          </a:xfrm>
          <a:prstGeom prst="rect">
            <a:avLst/>
          </a:prstGeom>
          <a:noFill/>
        </p:spPr>
        <p:txBody>
          <a:bodyPr wrap="square" rtlCol="0">
            <a:spAutoFit/>
          </a:bodyPr>
          <a:lstStyle/>
          <a:p>
            <a:r>
              <a:rPr lang="en-US" b="1" u="sng" dirty="0"/>
              <a:t>SYNTAX</a:t>
            </a:r>
          </a:p>
        </p:txBody>
      </p:sp>
      <p:sp>
        <p:nvSpPr>
          <p:cNvPr id="10" name="TextBox 9">
            <a:extLst>
              <a:ext uri="{FF2B5EF4-FFF2-40B4-BE49-F238E27FC236}">
                <a16:creationId xmlns:a16="http://schemas.microsoft.com/office/drawing/2014/main" id="{C76AEEDA-AAB0-1AA2-76B6-BDCB044F9BFA}"/>
              </a:ext>
            </a:extLst>
          </p:cNvPr>
          <p:cNvSpPr txBox="1"/>
          <p:nvPr/>
        </p:nvSpPr>
        <p:spPr>
          <a:xfrm>
            <a:off x="8300085" y="2594043"/>
            <a:ext cx="2805776" cy="369332"/>
          </a:xfrm>
          <a:prstGeom prst="rect">
            <a:avLst/>
          </a:prstGeom>
          <a:noFill/>
        </p:spPr>
        <p:txBody>
          <a:bodyPr wrap="square" rtlCol="0">
            <a:spAutoFit/>
          </a:bodyPr>
          <a:lstStyle/>
          <a:p>
            <a:r>
              <a:rPr lang="en-US" b="1" u="sng" dirty="0"/>
              <a:t>SAMPLE</a:t>
            </a:r>
          </a:p>
        </p:txBody>
      </p:sp>
      <p:pic>
        <p:nvPicPr>
          <p:cNvPr id="6" name="Picture 5">
            <a:extLst>
              <a:ext uri="{FF2B5EF4-FFF2-40B4-BE49-F238E27FC236}">
                <a16:creationId xmlns:a16="http://schemas.microsoft.com/office/drawing/2014/main" id="{7655B6D3-BEBE-22E6-A2FB-A02168540128}"/>
              </a:ext>
            </a:extLst>
          </p:cNvPr>
          <p:cNvPicPr>
            <a:picLocks noChangeAspect="1"/>
          </p:cNvPicPr>
          <p:nvPr/>
        </p:nvPicPr>
        <p:blipFill>
          <a:blip r:embed="rId3"/>
          <a:stretch>
            <a:fillRect/>
          </a:stretch>
        </p:blipFill>
        <p:spPr>
          <a:xfrm>
            <a:off x="834391" y="2803327"/>
            <a:ext cx="6115050" cy="1628775"/>
          </a:xfrm>
          <a:prstGeom prst="rect">
            <a:avLst/>
          </a:prstGeom>
        </p:spPr>
      </p:pic>
      <p:pic>
        <p:nvPicPr>
          <p:cNvPr id="11" name="Picture 10">
            <a:extLst>
              <a:ext uri="{FF2B5EF4-FFF2-40B4-BE49-F238E27FC236}">
                <a16:creationId xmlns:a16="http://schemas.microsoft.com/office/drawing/2014/main" id="{B9371EFD-52F1-B874-C4EE-63DC63D4D27A}"/>
              </a:ext>
            </a:extLst>
          </p:cNvPr>
          <p:cNvPicPr>
            <a:picLocks noChangeAspect="1"/>
          </p:cNvPicPr>
          <p:nvPr/>
        </p:nvPicPr>
        <p:blipFill>
          <a:blip r:embed="rId4"/>
          <a:stretch>
            <a:fillRect/>
          </a:stretch>
        </p:blipFill>
        <p:spPr>
          <a:xfrm>
            <a:off x="8300085" y="2988313"/>
            <a:ext cx="2724150" cy="1314450"/>
          </a:xfrm>
          <a:prstGeom prst="rect">
            <a:avLst/>
          </a:prstGeom>
        </p:spPr>
      </p:pic>
    </p:spTree>
    <p:extLst>
      <p:ext uri="{BB962C8B-B14F-4D97-AF65-F5344CB8AC3E}">
        <p14:creationId xmlns:p14="http://schemas.microsoft.com/office/powerpoint/2010/main" val="1326741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DATA TYPE- MUTATION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38</a:t>
            </a:fld>
            <a:endParaRPr lang="en-US" dirty="0"/>
          </a:p>
        </p:txBody>
      </p:sp>
      <p:sp>
        <p:nvSpPr>
          <p:cNvPr id="4" name="TextBox 3">
            <a:extLst>
              <a:ext uri="{FF2B5EF4-FFF2-40B4-BE49-F238E27FC236}">
                <a16:creationId xmlns:a16="http://schemas.microsoft.com/office/drawing/2014/main" id="{BA9FCB36-126D-BBBF-32F3-4C21FD370A92}"/>
              </a:ext>
            </a:extLst>
          </p:cNvPr>
          <p:cNvSpPr txBox="1"/>
          <p:nvPr/>
        </p:nvSpPr>
        <p:spPr>
          <a:xfrm>
            <a:off x="718820" y="909789"/>
            <a:ext cx="8416868" cy="1569660"/>
          </a:xfrm>
          <a:prstGeom prst="rect">
            <a:avLst/>
          </a:prstGeom>
          <a:noFill/>
        </p:spPr>
        <p:txBody>
          <a:bodyPr wrap="square" rtlCol="0">
            <a:spAutoFit/>
          </a:bodyPr>
          <a:lstStyle/>
          <a:p>
            <a:pPr algn="just"/>
            <a:r>
              <a:rPr lang="en-US" sz="1600" b="0" i="0" dirty="0">
                <a:solidFill>
                  <a:srgbClr val="000000"/>
                </a:solidFill>
                <a:effectLst/>
                <a:latin typeface="+mj-lt"/>
              </a:rPr>
              <a:t>Mutations are </a:t>
            </a:r>
            <a:r>
              <a:rPr lang="en-US" sz="1600" b="0" i="0" dirty="0">
                <a:solidFill>
                  <a:srgbClr val="000000"/>
                </a:solidFill>
                <a:effectLst/>
                <a:highlight>
                  <a:srgbClr val="00FF00"/>
                </a:highlight>
                <a:latin typeface="+mj-lt"/>
              </a:rPr>
              <a:t>operations sent to the server to create, update or delete data</a:t>
            </a:r>
            <a:r>
              <a:rPr lang="en-US" sz="1600" b="0" i="0" dirty="0">
                <a:solidFill>
                  <a:srgbClr val="000000"/>
                </a:solidFill>
                <a:effectLst/>
                <a:latin typeface="+mj-lt"/>
              </a:rPr>
              <a:t>. These are analogous to the PUT, POST, PATCH and DELETE verbs to call REST-based APIs.</a:t>
            </a:r>
          </a:p>
          <a:p>
            <a:pPr algn="just"/>
            <a:endParaRPr lang="en-US" sz="1600" b="0" i="0" dirty="0">
              <a:solidFill>
                <a:srgbClr val="000000"/>
              </a:solidFill>
              <a:effectLst/>
              <a:latin typeface="+mj-lt"/>
            </a:endParaRPr>
          </a:p>
          <a:p>
            <a:pPr algn="just"/>
            <a:r>
              <a:rPr lang="en-US" sz="1600" b="0" i="0" dirty="0">
                <a:solidFill>
                  <a:srgbClr val="000000"/>
                </a:solidFill>
                <a:effectLst/>
                <a:latin typeface="+mj-lt"/>
              </a:rPr>
              <a:t>Mutation is one of the root-level data-types in </a:t>
            </a:r>
            <a:r>
              <a:rPr lang="en-US" sz="1600" b="0" i="0" dirty="0" err="1">
                <a:solidFill>
                  <a:srgbClr val="000000"/>
                </a:solidFill>
                <a:effectLst/>
                <a:latin typeface="+mj-lt"/>
              </a:rPr>
              <a:t>GraphQL</a:t>
            </a:r>
            <a:r>
              <a:rPr lang="en-US" sz="1600" b="0" i="0" dirty="0">
                <a:solidFill>
                  <a:srgbClr val="000000"/>
                </a:solidFill>
                <a:effectLst/>
                <a:latin typeface="+mj-lt"/>
              </a:rPr>
              <a:t>. </a:t>
            </a:r>
            <a:r>
              <a:rPr lang="en-US" sz="1600" b="0" i="1" dirty="0">
                <a:solidFill>
                  <a:srgbClr val="000000"/>
                </a:solidFill>
                <a:effectLst/>
                <a:latin typeface="+mj-lt"/>
              </a:rPr>
              <a:t>The Query type defines the entry-points for data-fetching operations whereas the Mutation type specifies the entry points for data-manipulation operations.</a:t>
            </a:r>
            <a:endParaRPr lang="en-US" sz="1600" i="1" dirty="0">
              <a:latin typeface="+mj-lt"/>
            </a:endParaRPr>
          </a:p>
        </p:txBody>
      </p:sp>
      <p:sp>
        <p:nvSpPr>
          <p:cNvPr id="3" name="TextBox 2">
            <a:extLst>
              <a:ext uri="{FF2B5EF4-FFF2-40B4-BE49-F238E27FC236}">
                <a16:creationId xmlns:a16="http://schemas.microsoft.com/office/drawing/2014/main" id="{F8E55362-9909-E5B5-5DC8-10D98215D3E8}"/>
              </a:ext>
            </a:extLst>
          </p:cNvPr>
          <p:cNvSpPr txBox="1"/>
          <p:nvPr/>
        </p:nvSpPr>
        <p:spPr>
          <a:xfrm>
            <a:off x="718820" y="2571356"/>
            <a:ext cx="2805776" cy="369332"/>
          </a:xfrm>
          <a:prstGeom prst="rect">
            <a:avLst/>
          </a:prstGeom>
          <a:noFill/>
        </p:spPr>
        <p:txBody>
          <a:bodyPr wrap="square" rtlCol="0">
            <a:spAutoFit/>
          </a:bodyPr>
          <a:lstStyle/>
          <a:p>
            <a:r>
              <a:rPr lang="en-US" b="1" u="sng" dirty="0"/>
              <a:t>SYNTAX</a:t>
            </a:r>
          </a:p>
        </p:txBody>
      </p:sp>
      <p:sp>
        <p:nvSpPr>
          <p:cNvPr id="10" name="TextBox 9">
            <a:extLst>
              <a:ext uri="{FF2B5EF4-FFF2-40B4-BE49-F238E27FC236}">
                <a16:creationId xmlns:a16="http://schemas.microsoft.com/office/drawing/2014/main" id="{C76AEEDA-AAB0-1AA2-76B6-BDCB044F9BFA}"/>
              </a:ext>
            </a:extLst>
          </p:cNvPr>
          <p:cNvSpPr txBox="1"/>
          <p:nvPr/>
        </p:nvSpPr>
        <p:spPr>
          <a:xfrm>
            <a:off x="718820" y="4302763"/>
            <a:ext cx="2805776" cy="369332"/>
          </a:xfrm>
          <a:prstGeom prst="rect">
            <a:avLst/>
          </a:prstGeom>
          <a:noFill/>
        </p:spPr>
        <p:txBody>
          <a:bodyPr wrap="square" rtlCol="0">
            <a:spAutoFit/>
          </a:bodyPr>
          <a:lstStyle/>
          <a:p>
            <a:r>
              <a:rPr lang="en-US" b="1" u="sng" dirty="0"/>
              <a:t>SAMPLE</a:t>
            </a:r>
          </a:p>
        </p:txBody>
      </p:sp>
      <p:pic>
        <p:nvPicPr>
          <p:cNvPr id="7" name="Picture 6">
            <a:extLst>
              <a:ext uri="{FF2B5EF4-FFF2-40B4-BE49-F238E27FC236}">
                <a16:creationId xmlns:a16="http://schemas.microsoft.com/office/drawing/2014/main" id="{4F097CEB-677D-C4F5-BB0A-B137628E3353}"/>
              </a:ext>
            </a:extLst>
          </p:cNvPr>
          <p:cNvPicPr>
            <a:picLocks noChangeAspect="1"/>
          </p:cNvPicPr>
          <p:nvPr/>
        </p:nvPicPr>
        <p:blipFill>
          <a:blip r:embed="rId3"/>
          <a:stretch>
            <a:fillRect/>
          </a:stretch>
        </p:blipFill>
        <p:spPr>
          <a:xfrm>
            <a:off x="718820" y="2940688"/>
            <a:ext cx="6162675" cy="1362075"/>
          </a:xfrm>
          <a:prstGeom prst="rect">
            <a:avLst/>
          </a:prstGeom>
        </p:spPr>
      </p:pic>
      <p:pic>
        <p:nvPicPr>
          <p:cNvPr id="9" name="Picture 8">
            <a:extLst>
              <a:ext uri="{FF2B5EF4-FFF2-40B4-BE49-F238E27FC236}">
                <a16:creationId xmlns:a16="http://schemas.microsoft.com/office/drawing/2014/main" id="{13B2BB56-3F05-2A42-4442-02202BB46A34}"/>
              </a:ext>
            </a:extLst>
          </p:cNvPr>
          <p:cNvPicPr>
            <a:picLocks noChangeAspect="1"/>
          </p:cNvPicPr>
          <p:nvPr/>
        </p:nvPicPr>
        <p:blipFill>
          <a:blip r:embed="rId4"/>
          <a:stretch>
            <a:fillRect/>
          </a:stretch>
        </p:blipFill>
        <p:spPr>
          <a:xfrm>
            <a:off x="714721" y="4764002"/>
            <a:ext cx="5619750" cy="1285875"/>
          </a:xfrm>
          <a:prstGeom prst="rect">
            <a:avLst/>
          </a:prstGeom>
        </p:spPr>
      </p:pic>
    </p:spTree>
    <p:extLst>
      <p:ext uri="{BB962C8B-B14F-4D97-AF65-F5344CB8AC3E}">
        <p14:creationId xmlns:p14="http://schemas.microsoft.com/office/powerpoint/2010/main" val="3083730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DATA TYPE- LIST</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39</a:t>
            </a:fld>
            <a:endParaRPr lang="en-US" dirty="0"/>
          </a:p>
        </p:txBody>
      </p:sp>
      <p:sp>
        <p:nvSpPr>
          <p:cNvPr id="4" name="TextBox 3">
            <a:extLst>
              <a:ext uri="{FF2B5EF4-FFF2-40B4-BE49-F238E27FC236}">
                <a16:creationId xmlns:a16="http://schemas.microsoft.com/office/drawing/2014/main" id="{BA9FCB36-126D-BBBF-32F3-4C21FD370A92}"/>
              </a:ext>
            </a:extLst>
          </p:cNvPr>
          <p:cNvSpPr txBox="1"/>
          <p:nvPr/>
        </p:nvSpPr>
        <p:spPr>
          <a:xfrm>
            <a:off x="718820" y="1271782"/>
            <a:ext cx="8416868" cy="584775"/>
          </a:xfrm>
          <a:prstGeom prst="rect">
            <a:avLst/>
          </a:prstGeom>
          <a:noFill/>
        </p:spPr>
        <p:txBody>
          <a:bodyPr wrap="square" rtlCol="0">
            <a:spAutoFit/>
          </a:bodyPr>
          <a:lstStyle/>
          <a:p>
            <a:pPr algn="just"/>
            <a:r>
              <a:rPr lang="en-US" sz="1600" b="0" i="0" dirty="0">
                <a:solidFill>
                  <a:srgbClr val="000000"/>
                </a:solidFill>
                <a:effectLst/>
                <a:latin typeface="+mj-lt"/>
              </a:rPr>
              <a:t>Lists can be used to represent an </a:t>
            </a:r>
            <a:r>
              <a:rPr lang="en-US" sz="1600" b="0" i="0" dirty="0">
                <a:solidFill>
                  <a:srgbClr val="000000"/>
                </a:solidFill>
                <a:effectLst/>
                <a:highlight>
                  <a:srgbClr val="00FF00"/>
                </a:highlight>
                <a:latin typeface="+mj-lt"/>
              </a:rPr>
              <a:t>array of values of specific type</a:t>
            </a:r>
            <a:r>
              <a:rPr lang="en-US" sz="1600" b="0" i="0" dirty="0">
                <a:solidFill>
                  <a:srgbClr val="000000"/>
                </a:solidFill>
                <a:effectLst/>
                <a:latin typeface="+mj-lt"/>
              </a:rPr>
              <a:t>. Lists are defined with a type modifier [] that wraps object types, scalars, and </a:t>
            </a:r>
            <a:r>
              <a:rPr lang="en-US" sz="1600" b="0" i="0" dirty="0" err="1">
                <a:solidFill>
                  <a:srgbClr val="000000"/>
                </a:solidFill>
                <a:effectLst/>
                <a:latin typeface="+mj-lt"/>
              </a:rPr>
              <a:t>enums</a:t>
            </a:r>
            <a:r>
              <a:rPr lang="en-US" sz="1600" b="0" i="0" dirty="0">
                <a:solidFill>
                  <a:srgbClr val="000000"/>
                </a:solidFill>
                <a:effectLst/>
                <a:latin typeface="+mj-lt"/>
              </a:rPr>
              <a:t>.</a:t>
            </a:r>
            <a:endParaRPr lang="en-US" sz="1600" i="1" dirty="0">
              <a:highlight>
                <a:srgbClr val="00FF00"/>
              </a:highlight>
              <a:latin typeface="+mj-lt"/>
            </a:endParaRPr>
          </a:p>
        </p:txBody>
      </p:sp>
      <p:sp>
        <p:nvSpPr>
          <p:cNvPr id="3" name="TextBox 2">
            <a:extLst>
              <a:ext uri="{FF2B5EF4-FFF2-40B4-BE49-F238E27FC236}">
                <a16:creationId xmlns:a16="http://schemas.microsoft.com/office/drawing/2014/main" id="{F8E55362-9909-E5B5-5DC8-10D98215D3E8}"/>
              </a:ext>
            </a:extLst>
          </p:cNvPr>
          <p:cNvSpPr txBox="1"/>
          <p:nvPr/>
        </p:nvSpPr>
        <p:spPr>
          <a:xfrm>
            <a:off x="997961" y="2433995"/>
            <a:ext cx="2805776" cy="369332"/>
          </a:xfrm>
          <a:prstGeom prst="rect">
            <a:avLst/>
          </a:prstGeom>
          <a:noFill/>
        </p:spPr>
        <p:txBody>
          <a:bodyPr wrap="square" rtlCol="0">
            <a:spAutoFit/>
          </a:bodyPr>
          <a:lstStyle/>
          <a:p>
            <a:r>
              <a:rPr lang="en-US" b="1" u="sng" dirty="0"/>
              <a:t>SYNTAX</a:t>
            </a:r>
          </a:p>
        </p:txBody>
      </p:sp>
      <p:sp>
        <p:nvSpPr>
          <p:cNvPr id="10" name="TextBox 9">
            <a:extLst>
              <a:ext uri="{FF2B5EF4-FFF2-40B4-BE49-F238E27FC236}">
                <a16:creationId xmlns:a16="http://schemas.microsoft.com/office/drawing/2014/main" id="{C76AEEDA-AAB0-1AA2-76B6-BDCB044F9BFA}"/>
              </a:ext>
            </a:extLst>
          </p:cNvPr>
          <p:cNvSpPr txBox="1"/>
          <p:nvPr/>
        </p:nvSpPr>
        <p:spPr>
          <a:xfrm>
            <a:off x="6185796" y="2433995"/>
            <a:ext cx="2805776" cy="369332"/>
          </a:xfrm>
          <a:prstGeom prst="rect">
            <a:avLst/>
          </a:prstGeom>
          <a:noFill/>
        </p:spPr>
        <p:txBody>
          <a:bodyPr wrap="square" rtlCol="0">
            <a:spAutoFit/>
          </a:bodyPr>
          <a:lstStyle/>
          <a:p>
            <a:r>
              <a:rPr lang="en-US" b="1" u="sng" dirty="0"/>
              <a:t>SAMPLE</a:t>
            </a:r>
          </a:p>
        </p:txBody>
      </p:sp>
      <p:pic>
        <p:nvPicPr>
          <p:cNvPr id="7" name="Picture 6">
            <a:extLst>
              <a:ext uri="{FF2B5EF4-FFF2-40B4-BE49-F238E27FC236}">
                <a16:creationId xmlns:a16="http://schemas.microsoft.com/office/drawing/2014/main" id="{4E6A20AF-2F99-23DF-685F-DA6A7DC66E18}"/>
              </a:ext>
            </a:extLst>
          </p:cNvPr>
          <p:cNvPicPr>
            <a:picLocks noChangeAspect="1"/>
          </p:cNvPicPr>
          <p:nvPr/>
        </p:nvPicPr>
        <p:blipFill>
          <a:blip r:embed="rId3"/>
          <a:stretch>
            <a:fillRect/>
          </a:stretch>
        </p:blipFill>
        <p:spPr>
          <a:xfrm>
            <a:off x="905134" y="3057525"/>
            <a:ext cx="1952625" cy="742950"/>
          </a:xfrm>
          <a:prstGeom prst="rect">
            <a:avLst/>
          </a:prstGeom>
        </p:spPr>
      </p:pic>
      <p:pic>
        <p:nvPicPr>
          <p:cNvPr id="9" name="Picture 8">
            <a:extLst>
              <a:ext uri="{FF2B5EF4-FFF2-40B4-BE49-F238E27FC236}">
                <a16:creationId xmlns:a16="http://schemas.microsoft.com/office/drawing/2014/main" id="{4876FB0F-2F54-5F94-3453-1AC8CB6AE380}"/>
              </a:ext>
            </a:extLst>
          </p:cNvPr>
          <p:cNvPicPr>
            <a:picLocks noChangeAspect="1"/>
          </p:cNvPicPr>
          <p:nvPr/>
        </p:nvPicPr>
        <p:blipFill>
          <a:blip r:embed="rId4"/>
          <a:stretch>
            <a:fillRect/>
          </a:stretch>
        </p:blipFill>
        <p:spPr>
          <a:xfrm>
            <a:off x="6012296" y="2803327"/>
            <a:ext cx="3152775" cy="1304925"/>
          </a:xfrm>
          <a:prstGeom prst="rect">
            <a:avLst/>
          </a:prstGeom>
        </p:spPr>
      </p:pic>
    </p:spTree>
    <p:extLst>
      <p:ext uri="{BB962C8B-B14F-4D97-AF65-F5344CB8AC3E}">
        <p14:creationId xmlns:p14="http://schemas.microsoft.com/office/powerpoint/2010/main" val="1954695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D9D1D-941A-7C42-42C3-BA26C0F2B2E8}"/>
              </a:ext>
            </a:extLst>
          </p:cNvPr>
          <p:cNvSpPr txBox="1">
            <a:spLocks/>
          </p:cNvSpPr>
          <p:nvPr/>
        </p:nvSpPr>
        <p:spPr>
          <a:xfrm>
            <a:off x="801312" y="262056"/>
            <a:ext cx="3931920" cy="103473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3200" dirty="0"/>
              <a:t>Why name GRAPHQL?</a:t>
            </a:r>
          </a:p>
        </p:txBody>
      </p:sp>
      <p:sp>
        <p:nvSpPr>
          <p:cNvPr id="4" name="TextBox 3">
            <a:extLst>
              <a:ext uri="{FF2B5EF4-FFF2-40B4-BE49-F238E27FC236}">
                <a16:creationId xmlns:a16="http://schemas.microsoft.com/office/drawing/2014/main" id="{E6C08DE5-68D8-DF4A-B64F-C6455F8194EA}"/>
              </a:ext>
            </a:extLst>
          </p:cNvPr>
          <p:cNvSpPr txBox="1"/>
          <p:nvPr/>
        </p:nvSpPr>
        <p:spPr>
          <a:xfrm>
            <a:off x="5380759" y="385771"/>
            <a:ext cx="5895975"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TRAVERSING</a:t>
            </a:r>
            <a:r>
              <a:rPr lang="en-US" dirty="0"/>
              <a:t> =&gt; travel across  / move back –forth – sideways</a:t>
            </a:r>
          </a:p>
          <a:p>
            <a:pPr marL="285750" indent="-285750">
              <a:buFont typeface="Arial" panose="020B0604020202020204" pitchFamily="34" charset="0"/>
              <a:buChar char="•"/>
            </a:pPr>
            <a:r>
              <a:rPr lang="en-US" dirty="0"/>
              <a:t>Define the structure as main </a:t>
            </a:r>
            <a:r>
              <a:rPr lang="en-US" b="1" dirty="0"/>
              <a:t>graphs</a:t>
            </a:r>
            <a:r>
              <a:rPr lang="en-US" dirty="0"/>
              <a:t> and sub </a:t>
            </a:r>
            <a:r>
              <a:rPr lang="en-US" b="1" dirty="0"/>
              <a:t>graphs</a:t>
            </a:r>
          </a:p>
          <a:p>
            <a:pPr marL="285750" indent="-285750">
              <a:buFont typeface="Arial" panose="020B0604020202020204" pitchFamily="34" charset="0"/>
              <a:buChar char="•"/>
            </a:pPr>
            <a:r>
              <a:rPr lang="en-US" b="1" dirty="0"/>
              <a:t>Graphical Query Language (</a:t>
            </a:r>
            <a:r>
              <a:rPr lang="en-US" b="1" dirty="0" err="1"/>
              <a:t>GraphQL</a:t>
            </a:r>
            <a:r>
              <a:rPr lang="en-US" b="1" dirty="0"/>
              <a:t>)</a:t>
            </a:r>
          </a:p>
          <a:p>
            <a:pPr marL="285750" indent="-285750">
              <a:buFont typeface="Arial" panose="020B0604020202020204" pitchFamily="34" charset="0"/>
              <a:buChar char="•"/>
            </a:pPr>
            <a:endParaRPr lang="en-US" b="1" dirty="0"/>
          </a:p>
        </p:txBody>
      </p:sp>
      <p:pic>
        <p:nvPicPr>
          <p:cNvPr id="6" name="Picture 5">
            <a:extLst>
              <a:ext uri="{FF2B5EF4-FFF2-40B4-BE49-F238E27FC236}">
                <a16:creationId xmlns:a16="http://schemas.microsoft.com/office/drawing/2014/main" id="{BC9EB7E4-E305-31DC-0471-316720CCE454}"/>
              </a:ext>
            </a:extLst>
          </p:cNvPr>
          <p:cNvPicPr>
            <a:picLocks noChangeAspect="1"/>
          </p:cNvPicPr>
          <p:nvPr/>
        </p:nvPicPr>
        <p:blipFill>
          <a:blip r:embed="rId3"/>
          <a:stretch>
            <a:fillRect/>
          </a:stretch>
        </p:blipFill>
        <p:spPr>
          <a:xfrm>
            <a:off x="246612" y="2429411"/>
            <a:ext cx="5622173" cy="3564065"/>
          </a:xfrm>
          <a:prstGeom prst="rect">
            <a:avLst/>
          </a:prstGeom>
        </p:spPr>
      </p:pic>
      <p:pic>
        <p:nvPicPr>
          <p:cNvPr id="8" name="Picture 7">
            <a:extLst>
              <a:ext uri="{FF2B5EF4-FFF2-40B4-BE49-F238E27FC236}">
                <a16:creationId xmlns:a16="http://schemas.microsoft.com/office/drawing/2014/main" id="{CDEF283B-71E4-D235-4737-A8214B5197B2}"/>
              </a:ext>
            </a:extLst>
          </p:cNvPr>
          <p:cNvPicPr>
            <a:picLocks noChangeAspect="1"/>
          </p:cNvPicPr>
          <p:nvPr/>
        </p:nvPicPr>
        <p:blipFill>
          <a:blip r:embed="rId4"/>
          <a:stretch>
            <a:fillRect/>
          </a:stretch>
        </p:blipFill>
        <p:spPr>
          <a:xfrm>
            <a:off x="6323215" y="2429411"/>
            <a:ext cx="5622173" cy="3623385"/>
          </a:xfrm>
          <a:prstGeom prst="rect">
            <a:avLst/>
          </a:prstGeom>
        </p:spPr>
      </p:pic>
    </p:spTree>
    <p:extLst>
      <p:ext uri="{BB962C8B-B14F-4D97-AF65-F5344CB8AC3E}">
        <p14:creationId xmlns:p14="http://schemas.microsoft.com/office/powerpoint/2010/main" val="711298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DATA TYPE- ENUM</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40</a:t>
            </a:fld>
            <a:endParaRPr lang="en-US" dirty="0"/>
          </a:p>
        </p:txBody>
      </p:sp>
      <p:sp>
        <p:nvSpPr>
          <p:cNvPr id="4" name="TextBox 3">
            <a:extLst>
              <a:ext uri="{FF2B5EF4-FFF2-40B4-BE49-F238E27FC236}">
                <a16:creationId xmlns:a16="http://schemas.microsoft.com/office/drawing/2014/main" id="{BA9FCB36-126D-BBBF-32F3-4C21FD370A92}"/>
              </a:ext>
            </a:extLst>
          </p:cNvPr>
          <p:cNvSpPr txBox="1"/>
          <p:nvPr/>
        </p:nvSpPr>
        <p:spPr>
          <a:xfrm>
            <a:off x="718820" y="1291904"/>
            <a:ext cx="8416868" cy="584775"/>
          </a:xfrm>
          <a:prstGeom prst="rect">
            <a:avLst/>
          </a:prstGeom>
          <a:noFill/>
        </p:spPr>
        <p:txBody>
          <a:bodyPr wrap="square" rtlCol="0">
            <a:spAutoFit/>
          </a:bodyPr>
          <a:lstStyle/>
          <a:p>
            <a:pPr algn="just"/>
            <a:r>
              <a:rPr lang="en-US" sz="1600" b="0" i="0" dirty="0">
                <a:solidFill>
                  <a:srgbClr val="000000"/>
                </a:solidFill>
                <a:effectLst/>
                <a:latin typeface="+mj-lt"/>
              </a:rPr>
              <a:t>An Enum is similar to a scalar type. Enums are useful in a situation where the value for a field must be from a </a:t>
            </a:r>
            <a:r>
              <a:rPr lang="en-US" sz="1600" b="1" i="0" dirty="0">
                <a:solidFill>
                  <a:srgbClr val="000000"/>
                </a:solidFill>
                <a:effectLst/>
                <a:highlight>
                  <a:srgbClr val="00FF00"/>
                </a:highlight>
                <a:latin typeface="+mj-lt"/>
              </a:rPr>
              <a:t>prescribed list of options</a:t>
            </a:r>
            <a:r>
              <a:rPr lang="en-US" sz="1600" b="0" i="0" dirty="0">
                <a:solidFill>
                  <a:srgbClr val="000000"/>
                </a:solidFill>
                <a:effectLst/>
                <a:highlight>
                  <a:srgbClr val="00FF00"/>
                </a:highlight>
                <a:latin typeface="+mj-lt"/>
              </a:rPr>
              <a:t>.</a:t>
            </a:r>
            <a:endParaRPr lang="en-US" sz="1600" i="1" dirty="0">
              <a:highlight>
                <a:srgbClr val="00FF00"/>
              </a:highlight>
              <a:latin typeface="+mj-lt"/>
            </a:endParaRPr>
          </a:p>
        </p:txBody>
      </p:sp>
      <p:sp>
        <p:nvSpPr>
          <p:cNvPr id="3" name="TextBox 2">
            <a:extLst>
              <a:ext uri="{FF2B5EF4-FFF2-40B4-BE49-F238E27FC236}">
                <a16:creationId xmlns:a16="http://schemas.microsoft.com/office/drawing/2014/main" id="{F8E55362-9909-E5B5-5DC8-10D98215D3E8}"/>
              </a:ext>
            </a:extLst>
          </p:cNvPr>
          <p:cNvSpPr txBox="1"/>
          <p:nvPr/>
        </p:nvSpPr>
        <p:spPr>
          <a:xfrm>
            <a:off x="997961" y="2433995"/>
            <a:ext cx="2805776" cy="369332"/>
          </a:xfrm>
          <a:prstGeom prst="rect">
            <a:avLst/>
          </a:prstGeom>
          <a:noFill/>
        </p:spPr>
        <p:txBody>
          <a:bodyPr wrap="square" rtlCol="0">
            <a:spAutoFit/>
          </a:bodyPr>
          <a:lstStyle/>
          <a:p>
            <a:r>
              <a:rPr lang="en-US" b="1" u="sng" dirty="0"/>
              <a:t>SYNTAX</a:t>
            </a:r>
          </a:p>
        </p:txBody>
      </p:sp>
      <p:sp>
        <p:nvSpPr>
          <p:cNvPr id="10" name="TextBox 9">
            <a:extLst>
              <a:ext uri="{FF2B5EF4-FFF2-40B4-BE49-F238E27FC236}">
                <a16:creationId xmlns:a16="http://schemas.microsoft.com/office/drawing/2014/main" id="{C76AEEDA-AAB0-1AA2-76B6-BDCB044F9BFA}"/>
              </a:ext>
            </a:extLst>
          </p:cNvPr>
          <p:cNvSpPr txBox="1"/>
          <p:nvPr/>
        </p:nvSpPr>
        <p:spPr>
          <a:xfrm>
            <a:off x="6185796" y="2433995"/>
            <a:ext cx="2805776" cy="369332"/>
          </a:xfrm>
          <a:prstGeom prst="rect">
            <a:avLst/>
          </a:prstGeom>
          <a:noFill/>
        </p:spPr>
        <p:txBody>
          <a:bodyPr wrap="square" rtlCol="0">
            <a:spAutoFit/>
          </a:bodyPr>
          <a:lstStyle/>
          <a:p>
            <a:r>
              <a:rPr lang="en-US" b="1" u="sng" dirty="0"/>
              <a:t>SAMPLE</a:t>
            </a:r>
          </a:p>
        </p:txBody>
      </p:sp>
      <p:pic>
        <p:nvPicPr>
          <p:cNvPr id="6" name="Picture 5">
            <a:extLst>
              <a:ext uri="{FF2B5EF4-FFF2-40B4-BE49-F238E27FC236}">
                <a16:creationId xmlns:a16="http://schemas.microsoft.com/office/drawing/2014/main" id="{185580AF-E6FE-9E82-00F3-A3752948705D}"/>
              </a:ext>
            </a:extLst>
          </p:cNvPr>
          <p:cNvPicPr>
            <a:picLocks noChangeAspect="1"/>
          </p:cNvPicPr>
          <p:nvPr/>
        </p:nvPicPr>
        <p:blipFill>
          <a:blip r:embed="rId3"/>
          <a:stretch>
            <a:fillRect/>
          </a:stretch>
        </p:blipFill>
        <p:spPr>
          <a:xfrm>
            <a:off x="884179" y="2928947"/>
            <a:ext cx="3457575" cy="1447800"/>
          </a:xfrm>
          <a:prstGeom prst="rect">
            <a:avLst/>
          </a:prstGeom>
        </p:spPr>
      </p:pic>
      <p:pic>
        <p:nvPicPr>
          <p:cNvPr id="11" name="Picture 10">
            <a:extLst>
              <a:ext uri="{FF2B5EF4-FFF2-40B4-BE49-F238E27FC236}">
                <a16:creationId xmlns:a16="http://schemas.microsoft.com/office/drawing/2014/main" id="{70F18B1C-43D6-8BAC-E9F6-351476C43681}"/>
              </a:ext>
            </a:extLst>
          </p:cNvPr>
          <p:cNvPicPr>
            <a:picLocks noChangeAspect="1"/>
          </p:cNvPicPr>
          <p:nvPr/>
        </p:nvPicPr>
        <p:blipFill>
          <a:blip r:embed="rId4"/>
          <a:stretch>
            <a:fillRect/>
          </a:stretch>
        </p:blipFill>
        <p:spPr>
          <a:xfrm>
            <a:off x="6185796" y="2803327"/>
            <a:ext cx="3419475" cy="2562225"/>
          </a:xfrm>
          <a:prstGeom prst="rect">
            <a:avLst/>
          </a:prstGeom>
        </p:spPr>
      </p:pic>
    </p:spTree>
    <p:extLst>
      <p:ext uri="{BB962C8B-B14F-4D97-AF65-F5344CB8AC3E}">
        <p14:creationId xmlns:p14="http://schemas.microsoft.com/office/powerpoint/2010/main" val="620001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DATA TYPE- NON NULLABLE</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41</a:t>
            </a:fld>
            <a:endParaRPr lang="en-US" dirty="0"/>
          </a:p>
        </p:txBody>
      </p:sp>
      <p:sp>
        <p:nvSpPr>
          <p:cNvPr id="4" name="TextBox 3">
            <a:extLst>
              <a:ext uri="{FF2B5EF4-FFF2-40B4-BE49-F238E27FC236}">
                <a16:creationId xmlns:a16="http://schemas.microsoft.com/office/drawing/2014/main" id="{BA9FCB36-126D-BBBF-32F3-4C21FD370A92}"/>
              </a:ext>
            </a:extLst>
          </p:cNvPr>
          <p:cNvSpPr txBox="1"/>
          <p:nvPr/>
        </p:nvSpPr>
        <p:spPr>
          <a:xfrm>
            <a:off x="718820" y="1023642"/>
            <a:ext cx="8416868" cy="1077218"/>
          </a:xfrm>
          <a:prstGeom prst="rect">
            <a:avLst/>
          </a:prstGeom>
          <a:noFill/>
        </p:spPr>
        <p:txBody>
          <a:bodyPr wrap="square" rtlCol="0">
            <a:spAutoFit/>
          </a:bodyPr>
          <a:lstStyle/>
          <a:p>
            <a:pPr algn="just"/>
            <a:r>
              <a:rPr lang="en-US" sz="1600" b="0" i="0" dirty="0">
                <a:solidFill>
                  <a:srgbClr val="000000"/>
                </a:solidFill>
                <a:effectLst/>
                <a:latin typeface="+mj-lt"/>
              </a:rPr>
              <a:t>By default, each of the core scalar types can be set to null. In other words, these types can either return a value of the specified type or they can have no value. To override this default and </a:t>
            </a:r>
            <a:r>
              <a:rPr lang="en-US" sz="1600" b="0" i="0" dirty="0">
                <a:solidFill>
                  <a:srgbClr val="000000"/>
                </a:solidFill>
                <a:effectLst/>
                <a:highlight>
                  <a:srgbClr val="00FF00"/>
                </a:highlight>
                <a:latin typeface="+mj-lt"/>
              </a:rPr>
              <a:t>specify that a field must be defined, an exclamation mark (!) can be appended to a type</a:t>
            </a:r>
            <a:r>
              <a:rPr lang="en-US" sz="1600" b="0" i="0" dirty="0">
                <a:solidFill>
                  <a:srgbClr val="000000"/>
                </a:solidFill>
                <a:effectLst/>
                <a:latin typeface="+mj-lt"/>
              </a:rPr>
              <a:t>. This ensures the presence of value in results returned by the query.</a:t>
            </a:r>
            <a:endParaRPr lang="en-US" sz="1600" i="1" dirty="0">
              <a:highlight>
                <a:srgbClr val="00FF00"/>
              </a:highlight>
              <a:latin typeface="+mj-lt"/>
            </a:endParaRPr>
          </a:p>
        </p:txBody>
      </p:sp>
      <p:sp>
        <p:nvSpPr>
          <p:cNvPr id="3" name="TextBox 2">
            <a:extLst>
              <a:ext uri="{FF2B5EF4-FFF2-40B4-BE49-F238E27FC236}">
                <a16:creationId xmlns:a16="http://schemas.microsoft.com/office/drawing/2014/main" id="{F8E55362-9909-E5B5-5DC8-10D98215D3E8}"/>
              </a:ext>
            </a:extLst>
          </p:cNvPr>
          <p:cNvSpPr txBox="1"/>
          <p:nvPr/>
        </p:nvSpPr>
        <p:spPr>
          <a:xfrm>
            <a:off x="997961" y="2433995"/>
            <a:ext cx="2805776" cy="369332"/>
          </a:xfrm>
          <a:prstGeom prst="rect">
            <a:avLst/>
          </a:prstGeom>
          <a:noFill/>
        </p:spPr>
        <p:txBody>
          <a:bodyPr wrap="square" rtlCol="0">
            <a:spAutoFit/>
          </a:bodyPr>
          <a:lstStyle/>
          <a:p>
            <a:r>
              <a:rPr lang="en-US" b="1" u="sng" dirty="0"/>
              <a:t>SYNTAX</a:t>
            </a:r>
          </a:p>
        </p:txBody>
      </p:sp>
      <p:sp>
        <p:nvSpPr>
          <p:cNvPr id="10" name="TextBox 9">
            <a:extLst>
              <a:ext uri="{FF2B5EF4-FFF2-40B4-BE49-F238E27FC236}">
                <a16:creationId xmlns:a16="http://schemas.microsoft.com/office/drawing/2014/main" id="{C76AEEDA-AAB0-1AA2-76B6-BDCB044F9BFA}"/>
              </a:ext>
            </a:extLst>
          </p:cNvPr>
          <p:cNvSpPr txBox="1"/>
          <p:nvPr/>
        </p:nvSpPr>
        <p:spPr>
          <a:xfrm>
            <a:off x="6185796" y="2433995"/>
            <a:ext cx="2805776" cy="369332"/>
          </a:xfrm>
          <a:prstGeom prst="rect">
            <a:avLst/>
          </a:prstGeom>
          <a:noFill/>
        </p:spPr>
        <p:txBody>
          <a:bodyPr wrap="square" rtlCol="0">
            <a:spAutoFit/>
          </a:bodyPr>
          <a:lstStyle/>
          <a:p>
            <a:r>
              <a:rPr lang="en-US" b="1" u="sng" dirty="0"/>
              <a:t>SAMPLE</a:t>
            </a:r>
          </a:p>
        </p:txBody>
      </p:sp>
      <p:pic>
        <p:nvPicPr>
          <p:cNvPr id="6" name="Picture 5">
            <a:extLst>
              <a:ext uri="{FF2B5EF4-FFF2-40B4-BE49-F238E27FC236}">
                <a16:creationId xmlns:a16="http://schemas.microsoft.com/office/drawing/2014/main" id="{51EF5757-71BF-3404-906F-EC96804AF27A}"/>
              </a:ext>
            </a:extLst>
          </p:cNvPr>
          <p:cNvPicPr>
            <a:picLocks noChangeAspect="1"/>
          </p:cNvPicPr>
          <p:nvPr/>
        </p:nvPicPr>
        <p:blipFill>
          <a:blip r:embed="rId3"/>
          <a:stretch>
            <a:fillRect/>
          </a:stretch>
        </p:blipFill>
        <p:spPr>
          <a:xfrm>
            <a:off x="811010" y="2804393"/>
            <a:ext cx="2190750" cy="828675"/>
          </a:xfrm>
          <a:prstGeom prst="rect">
            <a:avLst/>
          </a:prstGeom>
        </p:spPr>
      </p:pic>
      <p:pic>
        <p:nvPicPr>
          <p:cNvPr id="11" name="Picture 10">
            <a:extLst>
              <a:ext uri="{FF2B5EF4-FFF2-40B4-BE49-F238E27FC236}">
                <a16:creationId xmlns:a16="http://schemas.microsoft.com/office/drawing/2014/main" id="{D067350A-469F-92FC-CE82-1868D6578798}"/>
              </a:ext>
            </a:extLst>
          </p:cNvPr>
          <p:cNvPicPr>
            <a:picLocks noChangeAspect="1"/>
          </p:cNvPicPr>
          <p:nvPr/>
        </p:nvPicPr>
        <p:blipFill>
          <a:blip r:embed="rId4"/>
          <a:stretch>
            <a:fillRect/>
          </a:stretch>
        </p:blipFill>
        <p:spPr>
          <a:xfrm>
            <a:off x="6096000" y="2803327"/>
            <a:ext cx="3152775" cy="2200275"/>
          </a:xfrm>
          <a:prstGeom prst="rect">
            <a:avLst/>
          </a:prstGeom>
        </p:spPr>
      </p:pic>
    </p:spTree>
    <p:extLst>
      <p:ext uri="{BB962C8B-B14F-4D97-AF65-F5344CB8AC3E}">
        <p14:creationId xmlns:p14="http://schemas.microsoft.com/office/powerpoint/2010/main" val="2612963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D9D1D-941A-7C42-42C3-BA26C0F2B2E8}"/>
              </a:ext>
            </a:extLst>
          </p:cNvPr>
          <p:cNvSpPr txBox="1">
            <a:spLocks/>
          </p:cNvSpPr>
          <p:nvPr/>
        </p:nvSpPr>
        <p:spPr>
          <a:xfrm>
            <a:off x="7264400" y="2668242"/>
            <a:ext cx="5461000" cy="35674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dirty="0"/>
              <a:t>SCHEMA</a:t>
            </a:r>
            <a:endParaRPr lang="en-US" sz="4800" dirty="0"/>
          </a:p>
        </p:txBody>
      </p:sp>
    </p:spTree>
    <p:extLst>
      <p:ext uri="{BB962C8B-B14F-4D97-AF65-F5344CB8AC3E}">
        <p14:creationId xmlns:p14="http://schemas.microsoft.com/office/powerpoint/2010/main" val="3410043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SCHEMA in </a:t>
            </a:r>
            <a:r>
              <a:rPr lang="en-US" dirty="0" err="1"/>
              <a:t>graphql</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43</a:t>
            </a:fld>
            <a:endParaRPr lang="en-US" dirty="0"/>
          </a:p>
        </p:txBody>
      </p:sp>
      <p:sp>
        <p:nvSpPr>
          <p:cNvPr id="3" name="TextBox 2">
            <a:extLst>
              <a:ext uri="{FF2B5EF4-FFF2-40B4-BE49-F238E27FC236}">
                <a16:creationId xmlns:a16="http://schemas.microsoft.com/office/drawing/2014/main" id="{39A0BE9C-6240-7CCE-340A-439941D9AF53}"/>
              </a:ext>
            </a:extLst>
          </p:cNvPr>
          <p:cNvSpPr txBox="1"/>
          <p:nvPr/>
        </p:nvSpPr>
        <p:spPr>
          <a:xfrm>
            <a:off x="718820" y="989213"/>
            <a:ext cx="10642082" cy="2554545"/>
          </a:xfrm>
          <a:prstGeom prst="rect">
            <a:avLst/>
          </a:prstGeom>
          <a:noFill/>
        </p:spPr>
        <p:txBody>
          <a:bodyPr wrap="square" rtlCol="0">
            <a:spAutoFit/>
          </a:bodyPr>
          <a:lstStyle/>
          <a:p>
            <a:r>
              <a:rPr lang="en-US" sz="1600" dirty="0">
                <a:latin typeface="+mj-lt"/>
              </a:rPr>
              <a:t>A </a:t>
            </a:r>
            <a:r>
              <a:rPr lang="en-US" sz="1600" dirty="0" err="1">
                <a:latin typeface="+mj-lt"/>
              </a:rPr>
              <a:t>GraphQL</a:t>
            </a:r>
            <a:r>
              <a:rPr lang="en-US" sz="1600" dirty="0">
                <a:latin typeface="+mj-lt"/>
              </a:rPr>
              <a:t> schema is at the core of any </a:t>
            </a:r>
            <a:r>
              <a:rPr lang="en-US" sz="1600" dirty="0" err="1">
                <a:latin typeface="+mj-lt"/>
              </a:rPr>
              <a:t>GraphQL</a:t>
            </a:r>
            <a:r>
              <a:rPr lang="en-US" sz="1600" dirty="0">
                <a:latin typeface="+mj-lt"/>
              </a:rPr>
              <a:t> server implementation. It describes the functionality available to the client applications that connect to it. We can use any programming language to create a </a:t>
            </a:r>
            <a:r>
              <a:rPr lang="en-US" sz="1600" dirty="0" err="1">
                <a:latin typeface="+mj-lt"/>
              </a:rPr>
              <a:t>GraphQL</a:t>
            </a:r>
            <a:r>
              <a:rPr lang="en-US" sz="1600" dirty="0">
                <a:latin typeface="+mj-lt"/>
              </a:rPr>
              <a:t> schema and build an interface around it.</a:t>
            </a:r>
          </a:p>
          <a:p>
            <a:endParaRPr lang="en-US" sz="1600" dirty="0">
              <a:latin typeface="+mj-lt"/>
            </a:endParaRPr>
          </a:p>
          <a:p>
            <a:r>
              <a:rPr lang="en-US" sz="1600" dirty="0">
                <a:latin typeface="+mj-lt"/>
              </a:rPr>
              <a:t>The </a:t>
            </a:r>
            <a:r>
              <a:rPr lang="en-US" sz="1600" dirty="0" err="1">
                <a:latin typeface="+mj-lt"/>
              </a:rPr>
              <a:t>GraphQL</a:t>
            </a:r>
            <a:r>
              <a:rPr lang="en-US" sz="1600" dirty="0">
                <a:latin typeface="+mj-lt"/>
              </a:rPr>
              <a:t> runtime defines a generic graph-based schema to publish the capabilities of the data service it represents. Client applications can query the schema within its capabilities. This approach decouples clients from servers and allows both to evolve and scale independently.</a:t>
            </a:r>
          </a:p>
          <a:p>
            <a:endParaRPr lang="en-US" sz="1600" dirty="0">
              <a:latin typeface="+mj-lt"/>
            </a:endParaRPr>
          </a:p>
          <a:p>
            <a:r>
              <a:rPr lang="en-US" sz="1600" dirty="0">
                <a:latin typeface="+mj-lt"/>
              </a:rPr>
              <a:t>For the session, </a:t>
            </a:r>
            <a:r>
              <a:rPr lang="en-US" sz="1600" b="0" i="0" dirty="0">
                <a:solidFill>
                  <a:srgbClr val="000000"/>
                </a:solidFill>
                <a:effectLst/>
                <a:latin typeface="+mj-lt"/>
              </a:rPr>
              <a:t>we use “</a:t>
            </a:r>
            <a:r>
              <a:rPr lang="en-US" sz="1600" b="1" i="0" dirty="0">
                <a:solidFill>
                  <a:srgbClr val="000000"/>
                </a:solidFill>
                <a:effectLst/>
                <a:latin typeface="+mj-lt"/>
              </a:rPr>
              <a:t>Apollo server” </a:t>
            </a:r>
            <a:r>
              <a:rPr lang="en-US" sz="1600" b="0" i="0" dirty="0">
                <a:solidFill>
                  <a:srgbClr val="000000"/>
                </a:solidFill>
                <a:effectLst/>
                <a:latin typeface="+mj-lt"/>
              </a:rPr>
              <a:t>to execute </a:t>
            </a:r>
            <a:r>
              <a:rPr lang="en-US" sz="1600" b="0" i="0" dirty="0" err="1">
                <a:solidFill>
                  <a:srgbClr val="000000"/>
                </a:solidFill>
                <a:effectLst/>
                <a:latin typeface="+mj-lt"/>
              </a:rPr>
              <a:t>GraphQL</a:t>
            </a:r>
            <a:r>
              <a:rPr lang="en-US" sz="1600" b="0" i="0" dirty="0">
                <a:solidFill>
                  <a:srgbClr val="000000"/>
                </a:solidFill>
                <a:effectLst/>
                <a:latin typeface="+mj-lt"/>
              </a:rPr>
              <a:t> queries and “</a:t>
            </a:r>
            <a:r>
              <a:rPr lang="en-US" sz="1600" b="1" i="0" dirty="0" err="1">
                <a:solidFill>
                  <a:srgbClr val="000000"/>
                </a:solidFill>
                <a:effectLst/>
                <a:latin typeface="+mj-lt"/>
              </a:rPr>
              <a:t>graphql</a:t>
            </a:r>
            <a:r>
              <a:rPr lang="en-US" sz="1600" b="1" i="0" dirty="0">
                <a:solidFill>
                  <a:srgbClr val="000000"/>
                </a:solidFill>
                <a:effectLst/>
                <a:latin typeface="+mj-lt"/>
              </a:rPr>
              <a:t>-tools</a:t>
            </a:r>
            <a:r>
              <a:rPr lang="en-US" sz="1600" b="0" i="0" dirty="0">
                <a:solidFill>
                  <a:srgbClr val="000000"/>
                </a:solidFill>
                <a:effectLst/>
                <a:latin typeface="+mj-lt"/>
              </a:rPr>
              <a:t>” package to define the schema (</a:t>
            </a:r>
            <a:r>
              <a:rPr lang="en-US" sz="1600" b="0" i="0" dirty="0" err="1">
                <a:solidFill>
                  <a:srgbClr val="000000"/>
                </a:solidFill>
                <a:effectLst/>
                <a:latin typeface="+mj-lt"/>
              </a:rPr>
              <a:t>makeExecutableShema</a:t>
            </a:r>
            <a:r>
              <a:rPr lang="en-US" sz="1600" b="0" i="0" dirty="0">
                <a:solidFill>
                  <a:srgbClr val="000000"/>
                </a:solidFill>
                <a:effectLst/>
                <a:latin typeface="+mj-lt"/>
              </a:rPr>
              <a:t> Function)</a:t>
            </a:r>
            <a:endParaRPr lang="en-US" sz="1600" dirty="0">
              <a:latin typeface="+mj-lt"/>
            </a:endParaRPr>
          </a:p>
        </p:txBody>
      </p:sp>
      <p:pic>
        <p:nvPicPr>
          <p:cNvPr id="9" name="Picture 8">
            <a:extLst>
              <a:ext uri="{FF2B5EF4-FFF2-40B4-BE49-F238E27FC236}">
                <a16:creationId xmlns:a16="http://schemas.microsoft.com/office/drawing/2014/main" id="{E529B74C-649D-3BBE-CE07-B34AAB0A443F}"/>
              </a:ext>
            </a:extLst>
          </p:cNvPr>
          <p:cNvPicPr>
            <a:picLocks noChangeAspect="1"/>
          </p:cNvPicPr>
          <p:nvPr/>
        </p:nvPicPr>
        <p:blipFill>
          <a:blip r:embed="rId3"/>
          <a:stretch>
            <a:fillRect/>
          </a:stretch>
        </p:blipFill>
        <p:spPr>
          <a:xfrm>
            <a:off x="4257329" y="3321049"/>
            <a:ext cx="4857750" cy="3400425"/>
          </a:xfrm>
          <a:prstGeom prst="rect">
            <a:avLst/>
          </a:prstGeom>
        </p:spPr>
      </p:pic>
      <p:sp>
        <p:nvSpPr>
          <p:cNvPr id="10" name="Rectangle 9">
            <a:extLst>
              <a:ext uri="{FF2B5EF4-FFF2-40B4-BE49-F238E27FC236}">
                <a16:creationId xmlns:a16="http://schemas.microsoft.com/office/drawing/2014/main" id="{96E0B26B-0DCF-ECE0-FAD7-815DA70F1739}"/>
              </a:ext>
            </a:extLst>
          </p:cNvPr>
          <p:cNvSpPr/>
          <p:nvPr/>
        </p:nvSpPr>
        <p:spPr>
          <a:xfrm>
            <a:off x="7475482" y="3429000"/>
            <a:ext cx="1263534" cy="403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2C747A-B323-64B9-34A2-D1063F87EA25}"/>
              </a:ext>
            </a:extLst>
          </p:cNvPr>
          <p:cNvSpPr/>
          <p:nvPr/>
        </p:nvSpPr>
        <p:spPr>
          <a:xfrm>
            <a:off x="5827222" y="3998422"/>
            <a:ext cx="2011680" cy="241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41E89B-9222-DBFA-B5FE-C0F449F8BE17}"/>
              </a:ext>
            </a:extLst>
          </p:cNvPr>
          <p:cNvSpPr/>
          <p:nvPr/>
        </p:nvSpPr>
        <p:spPr>
          <a:xfrm>
            <a:off x="4458393" y="4239492"/>
            <a:ext cx="1144385" cy="241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D8AD7B-D316-45D0-6B1A-964E808C6DCA}"/>
              </a:ext>
            </a:extLst>
          </p:cNvPr>
          <p:cNvSpPr/>
          <p:nvPr/>
        </p:nvSpPr>
        <p:spPr>
          <a:xfrm>
            <a:off x="4515336" y="4480561"/>
            <a:ext cx="1752460" cy="241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3DA5BB0-584E-4DA0-27F8-FC709270F712}"/>
              </a:ext>
            </a:extLst>
          </p:cNvPr>
          <p:cNvSpPr txBox="1"/>
          <p:nvPr/>
        </p:nvSpPr>
        <p:spPr>
          <a:xfrm>
            <a:off x="806334" y="4070214"/>
            <a:ext cx="2028306" cy="338554"/>
          </a:xfrm>
          <a:prstGeom prst="rect">
            <a:avLst/>
          </a:prstGeom>
          <a:noFill/>
        </p:spPr>
        <p:txBody>
          <a:bodyPr wrap="square" rtlCol="0">
            <a:spAutoFit/>
          </a:bodyPr>
          <a:lstStyle/>
          <a:p>
            <a:r>
              <a:rPr lang="en-US" sz="1600" dirty="0"/>
              <a:t>Represents the query</a:t>
            </a:r>
          </a:p>
        </p:txBody>
      </p:sp>
      <p:sp>
        <p:nvSpPr>
          <p:cNvPr id="16" name="TextBox 15">
            <a:extLst>
              <a:ext uri="{FF2B5EF4-FFF2-40B4-BE49-F238E27FC236}">
                <a16:creationId xmlns:a16="http://schemas.microsoft.com/office/drawing/2014/main" id="{2D598126-F9EB-1910-779D-A7646984C451}"/>
              </a:ext>
            </a:extLst>
          </p:cNvPr>
          <p:cNvSpPr txBox="1"/>
          <p:nvPr/>
        </p:nvSpPr>
        <p:spPr>
          <a:xfrm>
            <a:off x="806334" y="4840228"/>
            <a:ext cx="2119746" cy="584775"/>
          </a:xfrm>
          <a:prstGeom prst="rect">
            <a:avLst/>
          </a:prstGeom>
          <a:noFill/>
        </p:spPr>
        <p:txBody>
          <a:bodyPr wrap="square" rtlCol="0">
            <a:spAutoFit/>
          </a:bodyPr>
          <a:lstStyle/>
          <a:p>
            <a:r>
              <a:rPr lang="en-US" sz="1600" dirty="0"/>
              <a:t>Function that handles the query</a:t>
            </a:r>
          </a:p>
        </p:txBody>
      </p:sp>
      <p:cxnSp>
        <p:nvCxnSpPr>
          <p:cNvPr id="18" name="Straight Arrow Connector 17">
            <a:extLst>
              <a:ext uri="{FF2B5EF4-FFF2-40B4-BE49-F238E27FC236}">
                <a16:creationId xmlns:a16="http://schemas.microsoft.com/office/drawing/2014/main" id="{B4AC643E-7E70-DA1E-3593-3FA7A51D03A6}"/>
              </a:ext>
            </a:extLst>
          </p:cNvPr>
          <p:cNvCxnSpPr>
            <a:cxnSpLocks/>
            <a:endCxn id="15" idx="3"/>
          </p:cNvCxnSpPr>
          <p:nvPr/>
        </p:nvCxnSpPr>
        <p:spPr>
          <a:xfrm flipH="1" flipV="1">
            <a:off x="2834640" y="4239491"/>
            <a:ext cx="1623753" cy="169277"/>
          </a:xfrm>
          <a:prstGeom prst="straightConnector1">
            <a:avLst/>
          </a:prstGeom>
          <a:ln w="28575">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400605A4-4CD0-493D-A82C-00F6538A606D}"/>
              </a:ext>
            </a:extLst>
          </p:cNvPr>
          <p:cNvCxnSpPr>
            <a:stCxn id="13" idx="1"/>
            <a:endCxn id="16" idx="3"/>
          </p:cNvCxnSpPr>
          <p:nvPr/>
        </p:nvCxnSpPr>
        <p:spPr>
          <a:xfrm flipH="1">
            <a:off x="2926080" y="4601096"/>
            <a:ext cx="1589256" cy="53152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271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SAMPLE SCHEMA in </a:t>
            </a:r>
            <a:r>
              <a:rPr lang="en-US" dirty="0" err="1"/>
              <a:t>graphql</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44</a:t>
            </a:fld>
            <a:endParaRPr lang="en-US" dirty="0"/>
          </a:p>
        </p:txBody>
      </p:sp>
      <p:pic>
        <p:nvPicPr>
          <p:cNvPr id="22530" name="Picture 2" descr="GraphQL Data Design">
            <a:extLst>
              <a:ext uri="{FF2B5EF4-FFF2-40B4-BE49-F238E27FC236}">
                <a16:creationId xmlns:a16="http://schemas.microsoft.com/office/drawing/2014/main" id="{9F679EB2-459B-6B5B-BD2B-8C443AF78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6328" y="912819"/>
            <a:ext cx="6683432" cy="56260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A0BE9C-6240-7CCE-340A-439941D9AF53}"/>
              </a:ext>
            </a:extLst>
          </p:cNvPr>
          <p:cNvSpPr txBox="1"/>
          <p:nvPr/>
        </p:nvSpPr>
        <p:spPr>
          <a:xfrm>
            <a:off x="266568" y="2202872"/>
            <a:ext cx="1696170" cy="646331"/>
          </a:xfrm>
          <a:prstGeom prst="rect">
            <a:avLst/>
          </a:prstGeom>
          <a:noFill/>
        </p:spPr>
        <p:txBody>
          <a:bodyPr wrap="none" rtlCol="0">
            <a:spAutoFit/>
          </a:bodyPr>
          <a:lstStyle/>
          <a:p>
            <a:r>
              <a:rPr lang="en-US" dirty="0"/>
              <a:t>Query towards </a:t>
            </a:r>
          </a:p>
          <a:p>
            <a:r>
              <a:rPr lang="en-US" dirty="0"/>
              <a:t>the API</a:t>
            </a:r>
          </a:p>
        </p:txBody>
      </p:sp>
      <p:sp>
        <p:nvSpPr>
          <p:cNvPr id="5" name="Freeform: Shape 4">
            <a:extLst>
              <a:ext uri="{FF2B5EF4-FFF2-40B4-BE49-F238E27FC236}">
                <a16:creationId xmlns:a16="http://schemas.microsoft.com/office/drawing/2014/main" id="{AFAAD23D-10A5-AF99-AF38-3B421C0A030E}"/>
              </a:ext>
            </a:extLst>
          </p:cNvPr>
          <p:cNvSpPr/>
          <p:nvPr/>
        </p:nvSpPr>
        <p:spPr>
          <a:xfrm>
            <a:off x="1313411" y="2626822"/>
            <a:ext cx="2211185" cy="997979"/>
          </a:xfrm>
          <a:custGeom>
            <a:avLst/>
            <a:gdLst>
              <a:gd name="connsiteX0" fmla="*/ 0 w 2211185"/>
              <a:gd name="connsiteY0" fmla="*/ 0 h 997979"/>
              <a:gd name="connsiteX1" fmla="*/ 598516 w 2211185"/>
              <a:gd name="connsiteY1" fmla="*/ 980902 h 997979"/>
              <a:gd name="connsiteX2" fmla="*/ 2211185 w 2211185"/>
              <a:gd name="connsiteY2" fmla="*/ 623454 h 997979"/>
            </a:gdLst>
            <a:ahLst/>
            <a:cxnLst>
              <a:cxn ang="0">
                <a:pos x="connsiteX0" y="connsiteY0"/>
              </a:cxn>
              <a:cxn ang="0">
                <a:pos x="connsiteX1" y="connsiteY1"/>
              </a:cxn>
              <a:cxn ang="0">
                <a:pos x="connsiteX2" y="connsiteY2"/>
              </a:cxn>
            </a:cxnLst>
            <a:rect l="l" t="t" r="r" b="b"/>
            <a:pathLst>
              <a:path w="2211185" h="997979">
                <a:moveTo>
                  <a:pt x="0" y="0"/>
                </a:moveTo>
                <a:cubicBezTo>
                  <a:pt x="114992" y="438496"/>
                  <a:pt x="229985" y="876993"/>
                  <a:pt x="598516" y="980902"/>
                </a:cubicBezTo>
                <a:cubicBezTo>
                  <a:pt x="967047" y="1084811"/>
                  <a:pt x="1946563" y="683029"/>
                  <a:pt x="2211185" y="623454"/>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B1FE04C-1B1E-894D-7E11-B4107FBB7936}"/>
              </a:ext>
            </a:extLst>
          </p:cNvPr>
          <p:cNvSpPr txBox="1"/>
          <p:nvPr/>
        </p:nvSpPr>
        <p:spPr>
          <a:xfrm>
            <a:off x="9921098" y="1615439"/>
            <a:ext cx="1790939" cy="646331"/>
          </a:xfrm>
          <a:prstGeom prst="rect">
            <a:avLst/>
          </a:prstGeom>
          <a:noFill/>
        </p:spPr>
        <p:txBody>
          <a:bodyPr wrap="none" rtlCol="0">
            <a:spAutoFit/>
          </a:bodyPr>
          <a:lstStyle/>
          <a:p>
            <a:r>
              <a:rPr lang="en-US" dirty="0"/>
              <a:t>Part of </a:t>
            </a:r>
            <a:r>
              <a:rPr lang="en-US" dirty="0" err="1"/>
              <a:t>GraphQL</a:t>
            </a:r>
            <a:endParaRPr lang="en-US" dirty="0"/>
          </a:p>
          <a:p>
            <a:r>
              <a:rPr lang="en-US" dirty="0"/>
              <a:t>Schema </a:t>
            </a:r>
          </a:p>
        </p:txBody>
      </p:sp>
      <p:sp>
        <p:nvSpPr>
          <p:cNvPr id="7" name="Freeform: Shape 6">
            <a:extLst>
              <a:ext uri="{FF2B5EF4-FFF2-40B4-BE49-F238E27FC236}">
                <a16:creationId xmlns:a16="http://schemas.microsoft.com/office/drawing/2014/main" id="{2B0DB2C2-6265-72C3-4CBD-62F1EA7DD562}"/>
              </a:ext>
            </a:extLst>
          </p:cNvPr>
          <p:cNvSpPr/>
          <p:nvPr/>
        </p:nvSpPr>
        <p:spPr>
          <a:xfrm>
            <a:off x="9019309" y="2069869"/>
            <a:ext cx="2094807" cy="1394523"/>
          </a:xfrm>
          <a:custGeom>
            <a:avLst/>
            <a:gdLst>
              <a:gd name="connsiteX0" fmla="*/ 0 w 2094807"/>
              <a:gd name="connsiteY0" fmla="*/ 1105593 h 1394523"/>
              <a:gd name="connsiteX1" fmla="*/ 1554480 w 2094807"/>
              <a:gd name="connsiteY1" fmla="*/ 1321724 h 1394523"/>
              <a:gd name="connsiteX2" fmla="*/ 2094807 w 2094807"/>
              <a:gd name="connsiteY2" fmla="*/ 0 h 1394523"/>
            </a:gdLst>
            <a:ahLst/>
            <a:cxnLst>
              <a:cxn ang="0">
                <a:pos x="connsiteX0" y="connsiteY0"/>
              </a:cxn>
              <a:cxn ang="0">
                <a:pos x="connsiteX1" y="connsiteY1"/>
              </a:cxn>
              <a:cxn ang="0">
                <a:pos x="connsiteX2" y="connsiteY2"/>
              </a:cxn>
            </a:cxnLst>
            <a:rect l="l" t="t" r="r" b="b"/>
            <a:pathLst>
              <a:path w="2094807" h="1394523">
                <a:moveTo>
                  <a:pt x="0" y="1105593"/>
                </a:moveTo>
                <a:cubicBezTo>
                  <a:pt x="602673" y="1305791"/>
                  <a:pt x="1205346" y="1505990"/>
                  <a:pt x="1554480" y="1321724"/>
                </a:cubicBezTo>
                <a:cubicBezTo>
                  <a:pt x="1903615" y="1137459"/>
                  <a:pt x="2024149" y="205047"/>
                  <a:pt x="2094807" y="0"/>
                </a:cubicBezTo>
              </a:path>
            </a:pathLst>
          </a:cu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174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D9D1D-941A-7C42-42C3-BA26C0F2B2E8}"/>
              </a:ext>
            </a:extLst>
          </p:cNvPr>
          <p:cNvSpPr txBox="1">
            <a:spLocks/>
          </p:cNvSpPr>
          <p:nvPr/>
        </p:nvSpPr>
        <p:spPr>
          <a:xfrm>
            <a:off x="7264400" y="2668242"/>
            <a:ext cx="5461000" cy="35674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dirty="0"/>
              <a:t>RESOLVER </a:t>
            </a:r>
          </a:p>
          <a:p>
            <a:r>
              <a:rPr lang="en-US" dirty="0"/>
              <a:t>FUNCTIONS</a:t>
            </a:r>
            <a:endParaRPr lang="en-US" sz="4800" dirty="0"/>
          </a:p>
        </p:txBody>
      </p:sp>
    </p:spTree>
    <p:extLst>
      <p:ext uri="{BB962C8B-B14F-4D97-AF65-F5344CB8AC3E}">
        <p14:creationId xmlns:p14="http://schemas.microsoft.com/office/powerpoint/2010/main" val="1285891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RESOLVERs in </a:t>
            </a:r>
            <a:r>
              <a:rPr lang="en-US" dirty="0" err="1"/>
              <a:t>graphql</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46</a:t>
            </a:fld>
            <a:endParaRPr lang="en-US" dirty="0"/>
          </a:p>
        </p:txBody>
      </p:sp>
      <p:sp>
        <p:nvSpPr>
          <p:cNvPr id="3" name="TextBox 2">
            <a:extLst>
              <a:ext uri="{FF2B5EF4-FFF2-40B4-BE49-F238E27FC236}">
                <a16:creationId xmlns:a16="http://schemas.microsoft.com/office/drawing/2014/main" id="{39A0BE9C-6240-7CCE-340A-439941D9AF53}"/>
              </a:ext>
            </a:extLst>
          </p:cNvPr>
          <p:cNvSpPr txBox="1"/>
          <p:nvPr/>
        </p:nvSpPr>
        <p:spPr>
          <a:xfrm>
            <a:off x="718820" y="989213"/>
            <a:ext cx="10642082" cy="1077218"/>
          </a:xfrm>
          <a:prstGeom prst="rect">
            <a:avLst/>
          </a:prstGeom>
          <a:noFill/>
        </p:spPr>
        <p:txBody>
          <a:bodyPr wrap="square" rtlCol="0">
            <a:spAutoFit/>
          </a:bodyPr>
          <a:lstStyle/>
          <a:p>
            <a:r>
              <a:rPr lang="en-US" sz="1600" dirty="0">
                <a:latin typeface="+mj-lt"/>
              </a:rPr>
              <a:t>Resolver is a collection of functions that generate response for a </a:t>
            </a:r>
            <a:r>
              <a:rPr lang="en-US" sz="1600" dirty="0" err="1">
                <a:latin typeface="+mj-lt"/>
              </a:rPr>
              <a:t>GraphQL</a:t>
            </a:r>
            <a:r>
              <a:rPr lang="en-US" sz="1600" dirty="0">
                <a:latin typeface="+mj-lt"/>
              </a:rPr>
              <a:t> query. In simple terms, a resolver acts as a </a:t>
            </a:r>
            <a:r>
              <a:rPr lang="en-US" sz="1600" dirty="0" err="1">
                <a:latin typeface="+mj-lt"/>
              </a:rPr>
              <a:t>GraphQL</a:t>
            </a:r>
            <a:r>
              <a:rPr lang="en-US" sz="1600" dirty="0">
                <a:latin typeface="+mj-lt"/>
              </a:rPr>
              <a:t> query handler. </a:t>
            </a:r>
          </a:p>
          <a:p>
            <a:r>
              <a:rPr lang="en-US" sz="1600" dirty="0">
                <a:latin typeface="+mj-lt"/>
              </a:rPr>
              <a:t>Every resolver function in a </a:t>
            </a:r>
            <a:r>
              <a:rPr lang="en-US" sz="1600" dirty="0" err="1">
                <a:latin typeface="+mj-lt"/>
              </a:rPr>
              <a:t>GraphQL</a:t>
            </a:r>
            <a:r>
              <a:rPr lang="en-US" sz="1600" dirty="0">
                <a:latin typeface="+mj-lt"/>
              </a:rPr>
              <a:t> schema accepts four positional arguments as given below :</a:t>
            </a:r>
          </a:p>
          <a:p>
            <a:endParaRPr lang="en-US" sz="1600" dirty="0">
              <a:latin typeface="+mj-lt"/>
            </a:endParaRPr>
          </a:p>
        </p:txBody>
      </p:sp>
      <p:pic>
        <p:nvPicPr>
          <p:cNvPr id="5" name="Picture 4">
            <a:extLst>
              <a:ext uri="{FF2B5EF4-FFF2-40B4-BE49-F238E27FC236}">
                <a16:creationId xmlns:a16="http://schemas.microsoft.com/office/drawing/2014/main" id="{A325C97B-B8A2-2E65-BA61-42F173AFBB36}"/>
              </a:ext>
            </a:extLst>
          </p:cNvPr>
          <p:cNvPicPr>
            <a:picLocks noChangeAspect="1"/>
          </p:cNvPicPr>
          <p:nvPr/>
        </p:nvPicPr>
        <p:blipFill>
          <a:blip r:embed="rId3"/>
          <a:stretch>
            <a:fillRect/>
          </a:stretch>
        </p:blipFill>
        <p:spPr>
          <a:xfrm>
            <a:off x="2763117" y="1766125"/>
            <a:ext cx="5864713" cy="1011599"/>
          </a:xfrm>
          <a:prstGeom prst="rect">
            <a:avLst/>
          </a:prstGeom>
        </p:spPr>
      </p:pic>
      <p:pic>
        <p:nvPicPr>
          <p:cNvPr id="7" name="Picture 6">
            <a:extLst>
              <a:ext uri="{FF2B5EF4-FFF2-40B4-BE49-F238E27FC236}">
                <a16:creationId xmlns:a16="http://schemas.microsoft.com/office/drawing/2014/main" id="{75515F8A-50E8-EBF1-077B-551CAE6F750C}"/>
              </a:ext>
            </a:extLst>
          </p:cNvPr>
          <p:cNvPicPr>
            <a:picLocks noChangeAspect="1"/>
          </p:cNvPicPr>
          <p:nvPr/>
        </p:nvPicPr>
        <p:blipFill>
          <a:blip r:embed="rId4"/>
          <a:stretch>
            <a:fillRect/>
          </a:stretch>
        </p:blipFill>
        <p:spPr>
          <a:xfrm>
            <a:off x="2043718" y="2953270"/>
            <a:ext cx="7639050" cy="3295650"/>
          </a:xfrm>
          <a:prstGeom prst="rect">
            <a:avLst/>
          </a:prstGeom>
        </p:spPr>
      </p:pic>
    </p:spTree>
    <p:extLst>
      <p:ext uri="{BB962C8B-B14F-4D97-AF65-F5344CB8AC3E}">
        <p14:creationId xmlns:p14="http://schemas.microsoft.com/office/powerpoint/2010/main" val="1060912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SAMPLE RESOLVER functions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47</a:t>
            </a:fld>
            <a:endParaRPr lang="en-US" dirty="0"/>
          </a:p>
        </p:txBody>
      </p:sp>
      <p:pic>
        <p:nvPicPr>
          <p:cNvPr id="6" name="Picture 5">
            <a:extLst>
              <a:ext uri="{FF2B5EF4-FFF2-40B4-BE49-F238E27FC236}">
                <a16:creationId xmlns:a16="http://schemas.microsoft.com/office/drawing/2014/main" id="{4FD30F3D-1C6B-D1ED-2C3A-C951AF62A4ED}"/>
              </a:ext>
            </a:extLst>
          </p:cNvPr>
          <p:cNvPicPr>
            <a:picLocks noChangeAspect="1"/>
          </p:cNvPicPr>
          <p:nvPr/>
        </p:nvPicPr>
        <p:blipFill>
          <a:blip r:embed="rId3"/>
          <a:stretch>
            <a:fillRect/>
          </a:stretch>
        </p:blipFill>
        <p:spPr>
          <a:xfrm>
            <a:off x="271348" y="738621"/>
            <a:ext cx="6410584" cy="3517496"/>
          </a:xfrm>
          <a:prstGeom prst="rect">
            <a:avLst/>
          </a:prstGeom>
        </p:spPr>
      </p:pic>
      <p:pic>
        <p:nvPicPr>
          <p:cNvPr id="11" name="Picture 10">
            <a:extLst>
              <a:ext uri="{FF2B5EF4-FFF2-40B4-BE49-F238E27FC236}">
                <a16:creationId xmlns:a16="http://schemas.microsoft.com/office/drawing/2014/main" id="{27F1CCC4-EE89-8A26-C74D-FBDED47D62C7}"/>
              </a:ext>
            </a:extLst>
          </p:cNvPr>
          <p:cNvPicPr>
            <a:picLocks noChangeAspect="1"/>
          </p:cNvPicPr>
          <p:nvPr/>
        </p:nvPicPr>
        <p:blipFill>
          <a:blip r:embed="rId4"/>
          <a:stretch>
            <a:fillRect/>
          </a:stretch>
        </p:blipFill>
        <p:spPr>
          <a:xfrm>
            <a:off x="5178829" y="3429000"/>
            <a:ext cx="6917142" cy="3171825"/>
          </a:xfrm>
          <a:prstGeom prst="rect">
            <a:avLst/>
          </a:prstGeom>
        </p:spPr>
      </p:pic>
      <p:sp>
        <p:nvSpPr>
          <p:cNvPr id="13" name="Freeform: Shape 12">
            <a:extLst>
              <a:ext uri="{FF2B5EF4-FFF2-40B4-BE49-F238E27FC236}">
                <a16:creationId xmlns:a16="http://schemas.microsoft.com/office/drawing/2014/main" id="{4F02E5B5-C1F3-BF60-FBF1-F9BD5A6441AF}"/>
              </a:ext>
            </a:extLst>
          </p:cNvPr>
          <p:cNvSpPr/>
          <p:nvPr/>
        </p:nvSpPr>
        <p:spPr>
          <a:xfrm>
            <a:off x="6691745" y="1453811"/>
            <a:ext cx="2759826" cy="2153913"/>
          </a:xfrm>
          <a:custGeom>
            <a:avLst/>
            <a:gdLst>
              <a:gd name="connsiteX0" fmla="*/ 0 w 3192486"/>
              <a:gd name="connsiteY0" fmla="*/ 50793 h 2727491"/>
              <a:gd name="connsiteX1" fmla="*/ 2693324 w 3192486"/>
              <a:gd name="connsiteY1" fmla="*/ 358364 h 2727491"/>
              <a:gd name="connsiteX2" fmla="*/ 3133899 w 3192486"/>
              <a:gd name="connsiteY2" fmla="*/ 2727491 h 2727491"/>
            </a:gdLst>
            <a:ahLst/>
            <a:cxnLst>
              <a:cxn ang="0">
                <a:pos x="connsiteX0" y="connsiteY0"/>
              </a:cxn>
              <a:cxn ang="0">
                <a:pos x="connsiteX1" y="connsiteY1"/>
              </a:cxn>
              <a:cxn ang="0">
                <a:pos x="connsiteX2" y="connsiteY2"/>
              </a:cxn>
            </a:cxnLst>
            <a:rect l="l" t="t" r="r" b="b"/>
            <a:pathLst>
              <a:path w="3192486" h="2727491">
                <a:moveTo>
                  <a:pt x="0" y="50793"/>
                </a:moveTo>
                <a:cubicBezTo>
                  <a:pt x="1085504" y="-18480"/>
                  <a:pt x="2171008" y="-87752"/>
                  <a:pt x="2693324" y="358364"/>
                </a:cubicBezTo>
                <a:cubicBezTo>
                  <a:pt x="3215641" y="804480"/>
                  <a:pt x="3258590" y="2541840"/>
                  <a:pt x="3133899" y="2727491"/>
                </a:cubicBezTo>
              </a:path>
            </a:pathLst>
          </a:custGeom>
          <a:ln w="12700">
            <a:solidFill>
              <a:srgbClr val="FF000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0997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D9D1D-941A-7C42-42C3-BA26C0F2B2E8}"/>
              </a:ext>
            </a:extLst>
          </p:cNvPr>
          <p:cNvSpPr txBox="1">
            <a:spLocks/>
          </p:cNvSpPr>
          <p:nvPr/>
        </p:nvSpPr>
        <p:spPr>
          <a:xfrm>
            <a:off x="7264400" y="2668242"/>
            <a:ext cx="5461000" cy="35674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dirty="0"/>
              <a:t>QUERY</a:t>
            </a:r>
            <a:endParaRPr lang="en-US" sz="4800" dirty="0"/>
          </a:p>
        </p:txBody>
      </p:sp>
    </p:spTree>
    <p:extLst>
      <p:ext uri="{BB962C8B-B14F-4D97-AF65-F5344CB8AC3E}">
        <p14:creationId xmlns:p14="http://schemas.microsoft.com/office/powerpoint/2010/main" val="465362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QUERY in </a:t>
            </a:r>
            <a:r>
              <a:rPr lang="en-US" dirty="0" err="1"/>
              <a:t>graphql</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49</a:t>
            </a:fld>
            <a:endParaRPr lang="en-US" dirty="0"/>
          </a:p>
        </p:txBody>
      </p:sp>
      <p:sp>
        <p:nvSpPr>
          <p:cNvPr id="3" name="TextBox 2">
            <a:extLst>
              <a:ext uri="{FF2B5EF4-FFF2-40B4-BE49-F238E27FC236}">
                <a16:creationId xmlns:a16="http://schemas.microsoft.com/office/drawing/2014/main" id="{39A0BE9C-6240-7CCE-340A-439941D9AF53}"/>
              </a:ext>
            </a:extLst>
          </p:cNvPr>
          <p:cNvSpPr txBox="1"/>
          <p:nvPr/>
        </p:nvSpPr>
        <p:spPr>
          <a:xfrm>
            <a:off x="718820" y="989213"/>
            <a:ext cx="10642082" cy="1815882"/>
          </a:xfrm>
          <a:prstGeom prst="rect">
            <a:avLst/>
          </a:prstGeom>
          <a:noFill/>
        </p:spPr>
        <p:txBody>
          <a:bodyPr wrap="square" rtlCol="0">
            <a:spAutoFit/>
          </a:bodyPr>
          <a:lstStyle/>
          <a:p>
            <a:r>
              <a:rPr lang="en-US" sz="1600" dirty="0">
                <a:latin typeface="+mj-lt"/>
              </a:rPr>
              <a:t>A </a:t>
            </a:r>
            <a:r>
              <a:rPr lang="en-US" sz="1600" dirty="0" err="1">
                <a:latin typeface="+mj-lt"/>
              </a:rPr>
              <a:t>GraphQL</a:t>
            </a:r>
            <a:r>
              <a:rPr lang="en-US" sz="1600" dirty="0">
                <a:latin typeface="+mj-lt"/>
              </a:rPr>
              <a:t> operation can either be a read or a write operation. A </a:t>
            </a:r>
            <a:r>
              <a:rPr lang="en-US" sz="1600" dirty="0" err="1">
                <a:latin typeface="+mj-lt"/>
              </a:rPr>
              <a:t>GraphQL</a:t>
            </a:r>
            <a:r>
              <a:rPr lang="en-US" sz="1600" dirty="0">
                <a:latin typeface="+mj-lt"/>
              </a:rPr>
              <a:t> query is used to read or fetch values while a mutation is used to write or post values. In either case, the operation is a simple string that a </a:t>
            </a:r>
            <a:r>
              <a:rPr lang="en-US" sz="1600" dirty="0" err="1">
                <a:latin typeface="+mj-lt"/>
              </a:rPr>
              <a:t>GraphQL</a:t>
            </a:r>
            <a:r>
              <a:rPr lang="en-US" sz="1600" dirty="0">
                <a:latin typeface="+mj-lt"/>
              </a:rPr>
              <a:t> server can parse and respond to with data in a specific format. The popular response format that is usually used for mobile and web applications is JSON.</a:t>
            </a:r>
          </a:p>
          <a:p>
            <a:r>
              <a:rPr lang="en-US" sz="1600" b="0" i="0" dirty="0" err="1">
                <a:solidFill>
                  <a:srgbClr val="000000"/>
                </a:solidFill>
                <a:effectLst/>
                <a:latin typeface="+mj-lt"/>
              </a:rPr>
              <a:t>GraphQL</a:t>
            </a:r>
            <a:r>
              <a:rPr lang="en-US" sz="1600" b="0" i="0" dirty="0">
                <a:solidFill>
                  <a:srgbClr val="000000"/>
                </a:solidFill>
                <a:effectLst/>
                <a:latin typeface="+mj-lt"/>
              </a:rPr>
              <a:t> queries help to reduce over fetching of data. Unlike a Restful API, </a:t>
            </a:r>
            <a:r>
              <a:rPr lang="en-US" sz="1600" b="0" i="0" dirty="0" err="1">
                <a:solidFill>
                  <a:srgbClr val="000000"/>
                </a:solidFill>
                <a:effectLst/>
                <a:latin typeface="+mj-lt"/>
              </a:rPr>
              <a:t>GraphQL</a:t>
            </a:r>
            <a:r>
              <a:rPr lang="en-US" sz="1600" b="0" i="0" dirty="0">
                <a:solidFill>
                  <a:srgbClr val="000000"/>
                </a:solidFill>
                <a:effectLst/>
                <a:latin typeface="+mj-lt"/>
              </a:rPr>
              <a:t> allows a user to restrict fields that should be fetched from the server. This means smaller queries and lesser traffic over the network; which in turn reduces the response time.</a:t>
            </a:r>
            <a:endParaRPr lang="en-US" sz="1600" dirty="0">
              <a:latin typeface="+mj-lt"/>
            </a:endParaRPr>
          </a:p>
        </p:txBody>
      </p:sp>
      <p:pic>
        <p:nvPicPr>
          <p:cNvPr id="9" name="Picture 8">
            <a:extLst>
              <a:ext uri="{FF2B5EF4-FFF2-40B4-BE49-F238E27FC236}">
                <a16:creationId xmlns:a16="http://schemas.microsoft.com/office/drawing/2014/main" id="{7C7AE0C7-62F9-0E36-DC1E-6B269B9A8D97}"/>
              </a:ext>
            </a:extLst>
          </p:cNvPr>
          <p:cNvPicPr>
            <a:picLocks noChangeAspect="1"/>
          </p:cNvPicPr>
          <p:nvPr/>
        </p:nvPicPr>
        <p:blipFill>
          <a:blip r:embed="rId3"/>
          <a:stretch>
            <a:fillRect/>
          </a:stretch>
        </p:blipFill>
        <p:spPr>
          <a:xfrm>
            <a:off x="718820" y="2957426"/>
            <a:ext cx="4133850" cy="1924050"/>
          </a:xfrm>
          <a:prstGeom prst="rect">
            <a:avLst/>
          </a:prstGeom>
        </p:spPr>
      </p:pic>
      <p:pic>
        <p:nvPicPr>
          <p:cNvPr id="11" name="Picture 10">
            <a:extLst>
              <a:ext uri="{FF2B5EF4-FFF2-40B4-BE49-F238E27FC236}">
                <a16:creationId xmlns:a16="http://schemas.microsoft.com/office/drawing/2014/main" id="{F15F239A-FFC7-C860-1397-67768EDD8064}"/>
              </a:ext>
            </a:extLst>
          </p:cNvPr>
          <p:cNvPicPr>
            <a:picLocks noChangeAspect="1"/>
          </p:cNvPicPr>
          <p:nvPr/>
        </p:nvPicPr>
        <p:blipFill>
          <a:blip r:embed="rId4"/>
          <a:stretch>
            <a:fillRect/>
          </a:stretch>
        </p:blipFill>
        <p:spPr>
          <a:xfrm>
            <a:off x="5695474" y="2884519"/>
            <a:ext cx="5191125" cy="2981325"/>
          </a:xfrm>
          <a:prstGeom prst="rect">
            <a:avLst/>
          </a:prstGeom>
        </p:spPr>
      </p:pic>
    </p:spTree>
    <p:extLst>
      <p:ext uri="{BB962C8B-B14F-4D97-AF65-F5344CB8AC3E}">
        <p14:creationId xmlns:p14="http://schemas.microsoft.com/office/powerpoint/2010/main" val="332832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1"/>
            <a:ext cx="7288282" cy="569840"/>
          </a:xfrm>
        </p:spPr>
        <p:txBody>
          <a:bodyPr anchor="t"/>
          <a:lstStyle/>
          <a:p>
            <a:pPr algn="just"/>
            <a:r>
              <a:rPr lang="en-US" dirty="0"/>
              <a:t>ILLUSTRATIVE EXAMPLE</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a:t>
            </a:fld>
            <a:endParaRPr lang="en-US" dirty="0"/>
          </a:p>
        </p:txBody>
      </p:sp>
      <p:grpSp>
        <p:nvGrpSpPr>
          <p:cNvPr id="16" name="Group 15">
            <a:extLst>
              <a:ext uri="{FF2B5EF4-FFF2-40B4-BE49-F238E27FC236}">
                <a16:creationId xmlns:a16="http://schemas.microsoft.com/office/drawing/2014/main" id="{3CD68DCA-E62D-B250-7F59-7B99A90274B5}"/>
              </a:ext>
            </a:extLst>
          </p:cNvPr>
          <p:cNvGrpSpPr/>
          <p:nvPr/>
        </p:nvGrpSpPr>
        <p:grpSpPr>
          <a:xfrm>
            <a:off x="4340604" y="1671019"/>
            <a:ext cx="2177291" cy="2177291"/>
            <a:chOff x="5007354" y="1504950"/>
            <a:chExt cx="2177291" cy="2177291"/>
          </a:xfrm>
        </p:grpSpPr>
        <p:grpSp>
          <p:nvGrpSpPr>
            <p:cNvPr id="15" name="Group 14">
              <a:extLst>
                <a:ext uri="{FF2B5EF4-FFF2-40B4-BE49-F238E27FC236}">
                  <a16:creationId xmlns:a16="http://schemas.microsoft.com/office/drawing/2014/main" id="{7E1B9BCF-FF1B-559B-7C2E-600EBB6C16C0}"/>
                </a:ext>
              </a:extLst>
            </p:cNvPr>
            <p:cNvGrpSpPr/>
            <p:nvPr/>
          </p:nvGrpSpPr>
          <p:grpSpPr>
            <a:xfrm>
              <a:off x="5007354" y="1504950"/>
              <a:ext cx="2177291" cy="2177291"/>
              <a:chOff x="5007354" y="1504950"/>
              <a:chExt cx="2177291" cy="2177291"/>
            </a:xfrm>
          </p:grpSpPr>
          <p:sp>
            <p:nvSpPr>
              <p:cNvPr id="4" name="Oval 3">
                <a:extLst>
                  <a:ext uri="{FF2B5EF4-FFF2-40B4-BE49-F238E27FC236}">
                    <a16:creationId xmlns:a16="http://schemas.microsoft.com/office/drawing/2014/main" id="{CA32AC79-D9FD-EF80-7FD2-D5591653867D}"/>
                  </a:ext>
                </a:extLst>
              </p:cNvPr>
              <p:cNvSpPr/>
              <p:nvPr/>
            </p:nvSpPr>
            <p:spPr>
              <a:xfrm>
                <a:off x="5007354" y="1504950"/>
                <a:ext cx="2177291" cy="2177291"/>
              </a:xfrm>
              <a:prstGeom prst="ellipse">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B4622FE-58B5-D412-831B-1AE83DC2614D}"/>
                  </a:ext>
                </a:extLst>
              </p:cNvPr>
              <p:cNvSpPr/>
              <p:nvPr/>
            </p:nvSpPr>
            <p:spPr>
              <a:xfrm>
                <a:off x="6447027" y="2023182"/>
                <a:ext cx="466725" cy="466725"/>
              </a:xfrm>
              <a:prstGeom prst="ellipse">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EADDEA1-4CE5-BBC7-FDFA-DCD4ED10AFF9}"/>
                  </a:ext>
                </a:extLst>
              </p:cNvPr>
              <p:cNvSpPr/>
              <p:nvPr/>
            </p:nvSpPr>
            <p:spPr>
              <a:xfrm>
                <a:off x="6447027" y="2774776"/>
                <a:ext cx="466725" cy="466725"/>
              </a:xfrm>
              <a:prstGeom prst="ellipse">
                <a:avLst/>
              </a:prstGeom>
              <a:solidFill>
                <a:schemeClr val="accent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AA694B2-7359-348B-D82F-6660FA56B678}"/>
                  </a:ext>
                </a:extLst>
              </p:cNvPr>
              <p:cNvSpPr/>
              <p:nvPr/>
            </p:nvSpPr>
            <p:spPr>
              <a:xfrm>
                <a:off x="5910832" y="3088791"/>
                <a:ext cx="466725" cy="466725"/>
              </a:xfrm>
              <a:prstGeom prst="ellipse">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0CB6BBA-417B-FC4A-F28B-BD30C435CC52}"/>
                  </a:ext>
                </a:extLst>
              </p:cNvPr>
              <p:cNvSpPr/>
              <p:nvPr/>
            </p:nvSpPr>
            <p:spPr>
              <a:xfrm>
                <a:off x="5260465" y="2055639"/>
                <a:ext cx="466725" cy="466725"/>
              </a:xfrm>
              <a:prstGeom prst="ellipse">
                <a:avLst/>
              </a:prstGeom>
              <a:solidFill>
                <a:srgbClr val="FF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F722DA9-DF7D-BEA8-E4D8-169FD430BA5F}"/>
                  </a:ext>
                </a:extLst>
              </p:cNvPr>
              <p:cNvSpPr/>
              <p:nvPr/>
            </p:nvSpPr>
            <p:spPr>
              <a:xfrm>
                <a:off x="5260465" y="2807233"/>
                <a:ext cx="466725" cy="466725"/>
              </a:xfrm>
              <a:prstGeom prst="ellipse">
                <a:avLst/>
              </a:prstGeom>
              <a:solidFill>
                <a:srgbClr val="898989"/>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3698988-4807-9EEC-FAE5-4DB83DCB3BD9}"/>
                  </a:ext>
                </a:extLst>
              </p:cNvPr>
              <p:cNvSpPr/>
              <p:nvPr/>
            </p:nvSpPr>
            <p:spPr>
              <a:xfrm>
                <a:off x="5882258" y="2347498"/>
                <a:ext cx="466725" cy="466725"/>
              </a:xfrm>
              <a:prstGeom prst="ellipse">
                <a:avLst/>
              </a:prstGeom>
              <a:solidFill>
                <a:srgbClr val="00B0F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Oval 4">
              <a:extLst>
                <a:ext uri="{FF2B5EF4-FFF2-40B4-BE49-F238E27FC236}">
                  <a16:creationId xmlns:a16="http://schemas.microsoft.com/office/drawing/2014/main" id="{73DA911C-7A86-AFF7-7404-1D4936A77135}"/>
                </a:ext>
              </a:extLst>
            </p:cNvPr>
            <p:cNvSpPr/>
            <p:nvPr/>
          </p:nvSpPr>
          <p:spPr>
            <a:xfrm>
              <a:off x="5882258" y="1658282"/>
              <a:ext cx="466725" cy="466725"/>
            </a:xfrm>
            <a:prstGeom prst="ellipse">
              <a:avLst/>
            </a:prstGeom>
            <a:solidFill>
              <a:srgbClr val="FFFF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16D1B1D2-A862-0B91-E82D-E6EAA4A576A9}"/>
              </a:ext>
            </a:extLst>
          </p:cNvPr>
          <p:cNvSpPr/>
          <p:nvPr/>
        </p:nvSpPr>
        <p:spPr>
          <a:xfrm>
            <a:off x="987937" y="4889726"/>
            <a:ext cx="2412490" cy="56984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RESTful Services</a:t>
            </a:r>
          </a:p>
        </p:txBody>
      </p:sp>
      <p:sp>
        <p:nvSpPr>
          <p:cNvPr id="17" name="Rectangle 16">
            <a:extLst>
              <a:ext uri="{FF2B5EF4-FFF2-40B4-BE49-F238E27FC236}">
                <a16:creationId xmlns:a16="http://schemas.microsoft.com/office/drawing/2014/main" id="{4BFCD509-B902-6293-F125-8A46324EA47F}"/>
              </a:ext>
            </a:extLst>
          </p:cNvPr>
          <p:cNvSpPr/>
          <p:nvPr/>
        </p:nvSpPr>
        <p:spPr>
          <a:xfrm>
            <a:off x="6928971" y="4892738"/>
            <a:ext cx="2686667" cy="5698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rPr>
              <a:t>GRAPHQL</a:t>
            </a:r>
          </a:p>
        </p:txBody>
      </p:sp>
      <p:grpSp>
        <p:nvGrpSpPr>
          <p:cNvPr id="2070" name="Group 2069">
            <a:extLst>
              <a:ext uri="{FF2B5EF4-FFF2-40B4-BE49-F238E27FC236}">
                <a16:creationId xmlns:a16="http://schemas.microsoft.com/office/drawing/2014/main" id="{D6ABC623-CFE0-5B20-2857-7CCE434FB8FE}"/>
              </a:ext>
            </a:extLst>
          </p:cNvPr>
          <p:cNvGrpSpPr/>
          <p:nvPr/>
        </p:nvGrpSpPr>
        <p:grpSpPr>
          <a:xfrm>
            <a:off x="2928672" y="2842598"/>
            <a:ext cx="760270" cy="728132"/>
            <a:chOff x="3104190" y="2820219"/>
            <a:chExt cx="760270" cy="728132"/>
          </a:xfrm>
        </p:grpSpPr>
        <p:sp>
          <p:nvSpPr>
            <p:cNvPr id="28" name="Oval 27">
              <a:extLst>
                <a:ext uri="{FF2B5EF4-FFF2-40B4-BE49-F238E27FC236}">
                  <a16:creationId xmlns:a16="http://schemas.microsoft.com/office/drawing/2014/main" id="{5B3E50F5-4A66-6C24-6CF2-7C9600E03467}"/>
                </a:ext>
              </a:extLst>
            </p:cNvPr>
            <p:cNvSpPr/>
            <p:nvPr/>
          </p:nvSpPr>
          <p:spPr>
            <a:xfrm>
              <a:off x="3723414" y="3397301"/>
              <a:ext cx="141046" cy="141046"/>
            </a:xfrm>
            <a:prstGeom prst="ellipse">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AEDE5F5-CEDB-CFE4-6776-052ADD967F5B}"/>
                </a:ext>
              </a:extLst>
            </p:cNvPr>
            <p:cNvSpPr/>
            <p:nvPr/>
          </p:nvSpPr>
          <p:spPr>
            <a:xfrm>
              <a:off x="3417418" y="2820219"/>
              <a:ext cx="143240" cy="143240"/>
            </a:xfrm>
            <a:prstGeom prst="ellipse">
              <a:avLst/>
            </a:prstGeom>
            <a:solidFill>
              <a:schemeClr val="accent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103FEB0-65DA-BFA9-DBB7-66D46EBC23C3}"/>
                </a:ext>
              </a:extLst>
            </p:cNvPr>
            <p:cNvSpPr/>
            <p:nvPr/>
          </p:nvSpPr>
          <p:spPr>
            <a:xfrm>
              <a:off x="3104190" y="3416351"/>
              <a:ext cx="125547" cy="125547"/>
            </a:xfrm>
            <a:prstGeom prst="ellipse">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8D269A-86A6-CF1D-04AE-CA1DEF80086D}"/>
                </a:ext>
              </a:extLst>
            </p:cNvPr>
            <p:cNvSpPr/>
            <p:nvPr/>
          </p:nvSpPr>
          <p:spPr>
            <a:xfrm>
              <a:off x="3585141" y="3201350"/>
              <a:ext cx="141046" cy="141046"/>
            </a:xfrm>
            <a:prstGeom prst="ellipse">
              <a:avLst/>
            </a:prstGeom>
            <a:solidFill>
              <a:srgbClr val="FF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8" name="Oval 2047">
              <a:extLst>
                <a:ext uri="{FF2B5EF4-FFF2-40B4-BE49-F238E27FC236}">
                  <a16:creationId xmlns:a16="http://schemas.microsoft.com/office/drawing/2014/main" id="{0C6FB7AA-147D-44ED-A1A5-D3EDFFA3BF6A}"/>
                </a:ext>
              </a:extLst>
            </p:cNvPr>
            <p:cNvSpPr/>
            <p:nvPr/>
          </p:nvSpPr>
          <p:spPr>
            <a:xfrm>
              <a:off x="3223600" y="3201350"/>
              <a:ext cx="134438" cy="134438"/>
            </a:xfrm>
            <a:prstGeom prst="ellipse">
              <a:avLst/>
            </a:prstGeom>
            <a:solidFill>
              <a:srgbClr val="898989"/>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44810764-A2FE-15A1-FAE9-E3A245C0DF22}"/>
                </a:ext>
              </a:extLst>
            </p:cNvPr>
            <p:cNvSpPr/>
            <p:nvPr/>
          </p:nvSpPr>
          <p:spPr>
            <a:xfrm>
              <a:off x="3409529" y="3409051"/>
              <a:ext cx="139300" cy="139300"/>
            </a:xfrm>
            <a:prstGeom prst="ellipse">
              <a:avLst/>
            </a:prstGeom>
            <a:solidFill>
              <a:srgbClr val="00B0F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7338B24-ED66-1F2D-DCF1-961951EA672E}"/>
                </a:ext>
              </a:extLst>
            </p:cNvPr>
            <p:cNvSpPr/>
            <p:nvPr/>
          </p:nvSpPr>
          <p:spPr>
            <a:xfrm>
              <a:off x="3410627" y="3037221"/>
              <a:ext cx="137105" cy="137105"/>
            </a:xfrm>
            <a:prstGeom prst="ellipse">
              <a:avLst/>
            </a:prstGeom>
            <a:solidFill>
              <a:srgbClr val="FFFF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9" name="Speech Bubble: Oval 2058">
            <a:extLst>
              <a:ext uri="{FF2B5EF4-FFF2-40B4-BE49-F238E27FC236}">
                <a16:creationId xmlns:a16="http://schemas.microsoft.com/office/drawing/2014/main" id="{E787F114-9E73-3F50-3043-F1E0F7077EF3}"/>
              </a:ext>
            </a:extLst>
          </p:cNvPr>
          <p:cNvSpPr/>
          <p:nvPr/>
        </p:nvSpPr>
        <p:spPr>
          <a:xfrm rot="20408926" flipH="1">
            <a:off x="130518" y="3250108"/>
            <a:ext cx="1764790" cy="15549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Hey Server, I need colors </a:t>
            </a:r>
            <a:r>
              <a:rPr lang="en-US" sz="1600" b="1" dirty="0">
                <a:solidFill>
                  <a:schemeClr val="tx1"/>
                </a:solidFill>
              </a:rPr>
              <a:t>RED</a:t>
            </a:r>
            <a:r>
              <a:rPr lang="en-US" sz="1600" dirty="0">
                <a:solidFill>
                  <a:schemeClr val="tx1"/>
                </a:solidFill>
              </a:rPr>
              <a:t> and </a:t>
            </a:r>
            <a:r>
              <a:rPr lang="en-US" sz="1600" b="1" dirty="0">
                <a:solidFill>
                  <a:schemeClr val="tx1"/>
                </a:solidFill>
              </a:rPr>
              <a:t>BLUE</a:t>
            </a:r>
          </a:p>
        </p:txBody>
      </p:sp>
      <p:sp>
        <p:nvSpPr>
          <p:cNvPr id="2060" name="Speech Bubble: Oval 2059">
            <a:extLst>
              <a:ext uri="{FF2B5EF4-FFF2-40B4-BE49-F238E27FC236}">
                <a16:creationId xmlns:a16="http://schemas.microsoft.com/office/drawing/2014/main" id="{9B7D0A2F-528F-FF2D-3572-AFAD8EDF5617}"/>
              </a:ext>
            </a:extLst>
          </p:cNvPr>
          <p:cNvSpPr/>
          <p:nvPr/>
        </p:nvSpPr>
        <p:spPr>
          <a:xfrm rot="20729946" flipH="1">
            <a:off x="2580633" y="1488001"/>
            <a:ext cx="1279307" cy="112719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Sorry.. Take all colors</a:t>
            </a:r>
          </a:p>
        </p:txBody>
      </p:sp>
      <p:cxnSp>
        <p:nvCxnSpPr>
          <p:cNvPr id="2069" name="Connector: Elbow 2068">
            <a:extLst>
              <a:ext uri="{FF2B5EF4-FFF2-40B4-BE49-F238E27FC236}">
                <a16:creationId xmlns:a16="http://schemas.microsoft.com/office/drawing/2014/main" id="{97DB6B62-9A21-35F4-DA43-BCC7273EBF1D}"/>
              </a:ext>
            </a:extLst>
          </p:cNvPr>
          <p:cNvCxnSpPr>
            <a:stCxn id="4" idx="2"/>
            <a:endCxn id="12" idx="0"/>
          </p:cNvCxnSpPr>
          <p:nvPr/>
        </p:nvCxnSpPr>
        <p:spPr>
          <a:xfrm rot="10800000" flipV="1">
            <a:off x="2194182" y="2759664"/>
            <a:ext cx="2146422" cy="2130061"/>
          </a:xfrm>
          <a:prstGeom prst="bentConnector2">
            <a:avLst/>
          </a:prstGeom>
          <a:ln w="57150">
            <a:solidFill>
              <a:schemeClr val="tx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64" name="Isosceles Triangle 2063">
            <a:extLst>
              <a:ext uri="{FF2B5EF4-FFF2-40B4-BE49-F238E27FC236}">
                <a16:creationId xmlns:a16="http://schemas.microsoft.com/office/drawing/2014/main" id="{4538E6D1-7573-2ECC-A5CA-9CCC91987C2E}"/>
              </a:ext>
            </a:extLst>
          </p:cNvPr>
          <p:cNvSpPr/>
          <p:nvPr/>
        </p:nvSpPr>
        <p:spPr>
          <a:xfrm rot="16200000">
            <a:off x="3453810" y="2626433"/>
            <a:ext cx="570517" cy="261958"/>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2" name="Group 2071">
            <a:extLst>
              <a:ext uri="{FF2B5EF4-FFF2-40B4-BE49-F238E27FC236}">
                <a16:creationId xmlns:a16="http://schemas.microsoft.com/office/drawing/2014/main" id="{5FB8396D-5BE4-8C21-45E6-1ABBD341851B}"/>
              </a:ext>
            </a:extLst>
          </p:cNvPr>
          <p:cNvGrpSpPr/>
          <p:nvPr/>
        </p:nvGrpSpPr>
        <p:grpSpPr>
          <a:xfrm>
            <a:off x="7481910" y="2890643"/>
            <a:ext cx="316658" cy="347001"/>
            <a:chOff x="3409529" y="3201350"/>
            <a:chExt cx="316658" cy="347001"/>
          </a:xfrm>
        </p:grpSpPr>
        <p:sp>
          <p:nvSpPr>
            <p:cNvPr id="2076" name="Oval 2075">
              <a:extLst>
                <a:ext uri="{FF2B5EF4-FFF2-40B4-BE49-F238E27FC236}">
                  <a16:creationId xmlns:a16="http://schemas.microsoft.com/office/drawing/2014/main" id="{7C3B1AFF-74F8-6137-DED1-2E2CBA8B1E41}"/>
                </a:ext>
              </a:extLst>
            </p:cNvPr>
            <p:cNvSpPr/>
            <p:nvPr/>
          </p:nvSpPr>
          <p:spPr>
            <a:xfrm>
              <a:off x="3585141" y="3201350"/>
              <a:ext cx="141046" cy="141046"/>
            </a:xfrm>
            <a:prstGeom prst="ellipse">
              <a:avLst/>
            </a:prstGeom>
            <a:solidFill>
              <a:srgbClr val="FF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8" name="Oval 2077">
              <a:extLst>
                <a:ext uri="{FF2B5EF4-FFF2-40B4-BE49-F238E27FC236}">
                  <a16:creationId xmlns:a16="http://schemas.microsoft.com/office/drawing/2014/main" id="{3DB895EA-FCC9-0180-C621-B6DFD559EF0D}"/>
                </a:ext>
              </a:extLst>
            </p:cNvPr>
            <p:cNvSpPr/>
            <p:nvPr/>
          </p:nvSpPr>
          <p:spPr>
            <a:xfrm>
              <a:off x="3409529" y="3409051"/>
              <a:ext cx="139300" cy="139300"/>
            </a:xfrm>
            <a:prstGeom prst="ellipse">
              <a:avLst/>
            </a:prstGeom>
            <a:solidFill>
              <a:srgbClr val="00B0F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80" name="Speech Bubble: Oval 2079">
            <a:extLst>
              <a:ext uri="{FF2B5EF4-FFF2-40B4-BE49-F238E27FC236}">
                <a16:creationId xmlns:a16="http://schemas.microsoft.com/office/drawing/2014/main" id="{961CD4BF-C3C8-4910-55B7-612F4C338D36}"/>
              </a:ext>
            </a:extLst>
          </p:cNvPr>
          <p:cNvSpPr/>
          <p:nvPr/>
        </p:nvSpPr>
        <p:spPr>
          <a:xfrm rot="1199003">
            <a:off x="9031063" y="3286435"/>
            <a:ext cx="1764790" cy="15549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Hey Server, I need colors </a:t>
            </a:r>
            <a:r>
              <a:rPr lang="en-US" sz="1600" b="1" dirty="0">
                <a:solidFill>
                  <a:schemeClr val="tx1"/>
                </a:solidFill>
              </a:rPr>
              <a:t>RED</a:t>
            </a:r>
            <a:r>
              <a:rPr lang="en-US" sz="1600" dirty="0">
                <a:solidFill>
                  <a:schemeClr val="tx1"/>
                </a:solidFill>
              </a:rPr>
              <a:t> and </a:t>
            </a:r>
            <a:r>
              <a:rPr lang="en-US" sz="1600" b="1" dirty="0">
                <a:solidFill>
                  <a:schemeClr val="tx1"/>
                </a:solidFill>
              </a:rPr>
              <a:t>BLUE</a:t>
            </a:r>
          </a:p>
        </p:txBody>
      </p:sp>
      <p:cxnSp>
        <p:nvCxnSpPr>
          <p:cNvPr id="2082" name="Connector: Elbow 2081">
            <a:extLst>
              <a:ext uri="{FF2B5EF4-FFF2-40B4-BE49-F238E27FC236}">
                <a16:creationId xmlns:a16="http://schemas.microsoft.com/office/drawing/2014/main" id="{B337FA1B-3B0C-F9BE-D61D-FED1AE246533}"/>
              </a:ext>
            </a:extLst>
          </p:cNvPr>
          <p:cNvCxnSpPr>
            <a:cxnSpLocks/>
            <a:stCxn id="4" idx="6"/>
            <a:endCxn id="17" idx="0"/>
          </p:cNvCxnSpPr>
          <p:nvPr/>
        </p:nvCxnSpPr>
        <p:spPr>
          <a:xfrm>
            <a:off x="6517895" y="2759665"/>
            <a:ext cx="1754410" cy="2133073"/>
          </a:xfrm>
          <a:prstGeom prst="bentConnector2">
            <a:avLst/>
          </a:prstGeom>
          <a:ln w="5715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83" name="Isosceles Triangle 2082">
            <a:extLst>
              <a:ext uri="{FF2B5EF4-FFF2-40B4-BE49-F238E27FC236}">
                <a16:creationId xmlns:a16="http://schemas.microsoft.com/office/drawing/2014/main" id="{1CB253AA-1D97-ECB1-60DD-F6B1E6F55545}"/>
              </a:ext>
            </a:extLst>
          </p:cNvPr>
          <p:cNvSpPr/>
          <p:nvPr/>
        </p:nvSpPr>
        <p:spPr>
          <a:xfrm rot="5400000" flipH="1">
            <a:off x="7080605" y="2627813"/>
            <a:ext cx="570517" cy="261958"/>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Speech Bubble: Oval 2084">
            <a:extLst>
              <a:ext uri="{FF2B5EF4-FFF2-40B4-BE49-F238E27FC236}">
                <a16:creationId xmlns:a16="http://schemas.microsoft.com/office/drawing/2014/main" id="{2D5E96C0-CD2C-1E16-3FE5-C368BA38D6A5}"/>
              </a:ext>
            </a:extLst>
          </p:cNvPr>
          <p:cNvSpPr/>
          <p:nvPr/>
        </p:nvSpPr>
        <p:spPr>
          <a:xfrm rot="870054">
            <a:off x="7308098" y="1390297"/>
            <a:ext cx="1348288" cy="11879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Sure..</a:t>
            </a:r>
            <a:br>
              <a:rPr lang="en-US" sz="1600" dirty="0">
                <a:solidFill>
                  <a:schemeClr val="tx1"/>
                </a:solidFill>
              </a:rPr>
            </a:br>
            <a:r>
              <a:rPr lang="en-US" sz="1600" dirty="0">
                <a:solidFill>
                  <a:schemeClr val="tx1"/>
                </a:solidFill>
              </a:rPr>
              <a:t>Here is </a:t>
            </a:r>
            <a:r>
              <a:rPr lang="en-US" sz="1600" b="1" dirty="0">
                <a:solidFill>
                  <a:schemeClr val="tx1"/>
                </a:solidFill>
              </a:rPr>
              <a:t>RED</a:t>
            </a:r>
            <a:r>
              <a:rPr lang="en-US" sz="1600" dirty="0">
                <a:solidFill>
                  <a:schemeClr val="tx1"/>
                </a:solidFill>
              </a:rPr>
              <a:t> and </a:t>
            </a:r>
            <a:r>
              <a:rPr lang="en-US" sz="1600" b="1" dirty="0">
                <a:solidFill>
                  <a:schemeClr val="tx1"/>
                </a:solidFill>
              </a:rPr>
              <a:t>BLUE</a:t>
            </a:r>
          </a:p>
        </p:txBody>
      </p:sp>
      <p:sp>
        <p:nvSpPr>
          <p:cNvPr id="2086" name="TextBox 2085">
            <a:extLst>
              <a:ext uri="{FF2B5EF4-FFF2-40B4-BE49-F238E27FC236}">
                <a16:creationId xmlns:a16="http://schemas.microsoft.com/office/drawing/2014/main" id="{71839AD1-4062-0F26-02FD-54DFC64EEBA2}"/>
              </a:ext>
            </a:extLst>
          </p:cNvPr>
          <p:cNvSpPr txBox="1"/>
          <p:nvPr/>
        </p:nvSpPr>
        <p:spPr>
          <a:xfrm>
            <a:off x="4716379" y="3774890"/>
            <a:ext cx="1613361" cy="369332"/>
          </a:xfrm>
          <a:prstGeom prst="rect">
            <a:avLst/>
          </a:prstGeom>
          <a:noFill/>
        </p:spPr>
        <p:txBody>
          <a:bodyPr wrap="square" rtlCol="0">
            <a:spAutoFit/>
          </a:bodyPr>
          <a:lstStyle/>
          <a:p>
            <a:r>
              <a:rPr lang="en-US" dirty="0"/>
              <a:t>Colors Object</a:t>
            </a:r>
          </a:p>
        </p:txBody>
      </p:sp>
      <p:cxnSp>
        <p:nvCxnSpPr>
          <p:cNvPr id="2092" name="Straight Arrow Connector 2091">
            <a:extLst>
              <a:ext uri="{FF2B5EF4-FFF2-40B4-BE49-F238E27FC236}">
                <a16:creationId xmlns:a16="http://schemas.microsoft.com/office/drawing/2014/main" id="{CC8A0AC8-18FB-3AC3-3B6E-D1C59D8A463F}"/>
              </a:ext>
            </a:extLst>
          </p:cNvPr>
          <p:cNvCxnSpPr>
            <a:cxnSpLocks/>
            <a:stCxn id="12" idx="2"/>
            <a:endCxn id="2094" idx="0"/>
          </p:cNvCxnSpPr>
          <p:nvPr/>
        </p:nvCxnSpPr>
        <p:spPr>
          <a:xfrm flipH="1">
            <a:off x="2194181" y="5459566"/>
            <a:ext cx="1" cy="527451"/>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4" name="TextBox 2093">
            <a:extLst>
              <a:ext uri="{FF2B5EF4-FFF2-40B4-BE49-F238E27FC236}">
                <a16:creationId xmlns:a16="http://schemas.microsoft.com/office/drawing/2014/main" id="{D8017E84-B863-16D5-FE56-60C79328B060}"/>
              </a:ext>
            </a:extLst>
          </p:cNvPr>
          <p:cNvSpPr txBox="1"/>
          <p:nvPr/>
        </p:nvSpPr>
        <p:spPr>
          <a:xfrm>
            <a:off x="1387500" y="5987017"/>
            <a:ext cx="1613361" cy="369332"/>
          </a:xfrm>
          <a:prstGeom prst="rect">
            <a:avLst/>
          </a:prstGeom>
          <a:noFill/>
        </p:spPr>
        <p:txBody>
          <a:bodyPr wrap="square" rtlCol="0">
            <a:spAutoFit/>
          </a:bodyPr>
          <a:lstStyle/>
          <a:p>
            <a:r>
              <a:rPr lang="en-US" dirty="0"/>
              <a:t>Serve to Client</a:t>
            </a:r>
          </a:p>
        </p:txBody>
      </p:sp>
      <p:cxnSp>
        <p:nvCxnSpPr>
          <p:cNvPr id="2095" name="Straight Arrow Connector 2094">
            <a:extLst>
              <a:ext uri="{FF2B5EF4-FFF2-40B4-BE49-F238E27FC236}">
                <a16:creationId xmlns:a16="http://schemas.microsoft.com/office/drawing/2014/main" id="{BACA1633-5C43-0D54-5F12-9D80113BB7F6}"/>
              </a:ext>
            </a:extLst>
          </p:cNvPr>
          <p:cNvCxnSpPr>
            <a:cxnSpLocks/>
            <a:stCxn id="17" idx="2"/>
            <a:endCxn id="2098" idx="0"/>
          </p:cNvCxnSpPr>
          <p:nvPr/>
        </p:nvCxnSpPr>
        <p:spPr>
          <a:xfrm flipH="1">
            <a:off x="8272304" y="5462578"/>
            <a:ext cx="1" cy="46070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8" name="TextBox 2097">
            <a:extLst>
              <a:ext uri="{FF2B5EF4-FFF2-40B4-BE49-F238E27FC236}">
                <a16:creationId xmlns:a16="http://schemas.microsoft.com/office/drawing/2014/main" id="{E723CCC9-B3FB-97D8-5B29-AAC0F5217C33}"/>
              </a:ext>
            </a:extLst>
          </p:cNvPr>
          <p:cNvSpPr txBox="1"/>
          <p:nvPr/>
        </p:nvSpPr>
        <p:spPr>
          <a:xfrm>
            <a:off x="7465623" y="5923281"/>
            <a:ext cx="1613361" cy="369332"/>
          </a:xfrm>
          <a:prstGeom prst="rect">
            <a:avLst/>
          </a:prstGeom>
          <a:noFill/>
        </p:spPr>
        <p:txBody>
          <a:bodyPr wrap="square" rtlCol="0">
            <a:spAutoFit/>
          </a:bodyPr>
          <a:lstStyle/>
          <a:p>
            <a:r>
              <a:rPr lang="en-US" dirty="0"/>
              <a:t>Serve to Client</a:t>
            </a:r>
          </a:p>
        </p:txBody>
      </p:sp>
    </p:spTree>
    <p:extLst>
      <p:ext uri="{BB962C8B-B14F-4D97-AF65-F5344CB8AC3E}">
        <p14:creationId xmlns:p14="http://schemas.microsoft.com/office/powerpoint/2010/main" val="3571516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7007976" y="1054793"/>
            <a:ext cx="4179570" cy="3457971"/>
          </a:xfrm>
        </p:spPr>
        <p:txBody>
          <a:bodyPr/>
          <a:lstStyle/>
          <a:p>
            <a:r>
              <a:rPr lang="en-US" dirty="0"/>
              <a:t>NEXT SESSION</a:t>
            </a:r>
            <a:br>
              <a:rPr lang="en-US" dirty="0"/>
            </a:br>
            <a:br>
              <a:rPr lang="en-US" dirty="0"/>
            </a:br>
            <a:r>
              <a:rPr lang="en-US" sz="1800" dirty="0"/>
              <a:t>SETUP AND SAMPLE CODING</a:t>
            </a:r>
            <a:br>
              <a:rPr lang="en-US" sz="1800" dirty="0"/>
            </a:br>
            <a:br>
              <a:rPr lang="en-US" sz="1800" dirty="0"/>
            </a:br>
            <a:r>
              <a:rPr lang="en-US" sz="1800" dirty="0"/>
              <a:t>REACT WORKOUT WITH GRAPHQL</a:t>
            </a:r>
            <a:br>
              <a:rPr lang="en-US" sz="1800" dirty="0"/>
            </a:br>
            <a:br>
              <a:rPr lang="en-US" sz="1800" dirty="0"/>
            </a:br>
            <a:r>
              <a:rPr lang="en-US" sz="1800" dirty="0"/>
              <a:t>DO IT YOUR SELF</a:t>
            </a:r>
            <a:br>
              <a:rPr lang="en-US" dirty="0"/>
            </a:br>
            <a:br>
              <a:rPr lang="en-US" dirty="0"/>
            </a:br>
            <a:endParaRPr lang="en-US" dirty="0"/>
          </a:p>
        </p:txBody>
      </p:sp>
    </p:spTree>
    <p:extLst>
      <p:ext uri="{BB962C8B-B14F-4D97-AF65-F5344CB8AC3E}">
        <p14:creationId xmlns:p14="http://schemas.microsoft.com/office/powerpoint/2010/main" val="1528734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D9D1D-941A-7C42-42C3-BA26C0F2B2E8}"/>
              </a:ext>
            </a:extLst>
          </p:cNvPr>
          <p:cNvSpPr txBox="1">
            <a:spLocks/>
          </p:cNvSpPr>
          <p:nvPr/>
        </p:nvSpPr>
        <p:spPr>
          <a:xfrm>
            <a:off x="7264400" y="2668242"/>
            <a:ext cx="5461000" cy="35674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dirty="0"/>
              <a:t>SETTING UP THE </a:t>
            </a:r>
          </a:p>
          <a:p>
            <a:r>
              <a:rPr lang="en-US" sz="4800" dirty="0"/>
              <a:t>ENVIRONMENT</a:t>
            </a:r>
          </a:p>
        </p:txBody>
      </p:sp>
    </p:spTree>
    <p:extLst>
      <p:ext uri="{BB962C8B-B14F-4D97-AF65-F5344CB8AC3E}">
        <p14:creationId xmlns:p14="http://schemas.microsoft.com/office/powerpoint/2010/main" val="225578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EFB16B4D-928C-43FA-83B6-4F630CFDBED3}"/>
              </a:ext>
            </a:extLst>
          </p:cNvPr>
          <p:cNvPicPr>
            <a:picLocks noChangeAspect="1"/>
          </p:cNvPicPr>
          <p:nvPr/>
        </p:nvPicPr>
        <p:blipFill>
          <a:blip r:embed="rId3"/>
          <a:stretch>
            <a:fillRect/>
          </a:stretch>
        </p:blipFill>
        <p:spPr>
          <a:xfrm>
            <a:off x="7312774" y="3916209"/>
            <a:ext cx="3238500" cy="2019300"/>
          </a:xfrm>
          <a:prstGeom prst="rect">
            <a:avLst/>
          </a:prstGeom>
        </p:spPr>
      </p:pic>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STEPS TO SETUP GRAPHQL </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52</a:t>
            </a:fld>
            <a:endParaRPr lang="en-US" dirty="0"/>
          </a:p>
        </p:txBody>
      </p:sp>
      <p:sp>
        <p:nvSpPr>
          <p:cNvPr id="3" name="TextBox 2">
            <a:extLst>
              <a:ext uri="{FF2B5EF4-FFF2-40B4-BE49-F238E27FC236}">
                <a16:creationId xmlns:a16="http://schemas.microsoft.com/office/drawing/2014/main" id="{39A0BE9C-6240-7CCE-340A-439941D9AF53}"/>
              </a:ext>
            </a:extLst>
          </p:cNvPr>
          <p:cNvSpPr txBox="1"/>
          <p:nvPr/>
        </p:nvSpPr>
        <p:spPr>
          <a:xfrm>
            <a:off x="718820" y="1197031"/>
            <a:ext cx="10642082" cy="2062103"/>
          </a:xfrm>
          <a:prstGeom prst="rect">
            <a:avLst/>
          </a:prstGeom>
          <a:noFill/>
        </p:spPr>
        <p:txBody>
          <a:bodyPr wrap="square" rtlCol="0">
            <a:spAutoFit/>
          </a:bodyPr>
          <a:lstStyle/>
          <a:p>
            <a:r>
              <a:rPr lang="en-US" sz="1600" dirty="0">
                <a:latin typeface="+mj-lt"/>
              </a:rPr>
              <a:t>In order to setup a sample </a:t>
            </a:r>
            <a:r>
              <a:rPr lang="en-US" sz="1600" dirty="0" err="1">
                <a:latin typeface="+mj-lt"/>
              </a:rPr>
              <a:t>Graphql</a:t>
            </a:r>
            <a:r>
              <a:rPr lang="en-US" sz="1600" dirty="0">
                <a:latin typeface="+mj-lt"/>
              </a:rPr>
              <a:t> server and query the data to see some results, lets follow below steps:</a:t>
            </a:r>
          </a:p>
          <a:p>
            <a:endParaRPr lang="en-US" sz="1600" dirty="0">
              <a:latin typeface="+mj-lt"/>
            </a:endParaRPr>
          </a:p>
          <a:p>
            <a:pPr marL="342900" indent="-342900">
              <a:buFont typeface="+mj-lt"/>
              <a:buAutoNum type="arabicPeriod"/>
            </a:pPr>
            <a:r>
              <a:rPr lang="en-US" sz="1600" dirty="0">
                <a:latin typeface="+mj-lt"/>
              </a:rPr>
              <a:t>Create a Project folder and install required dependencies </a:t>
            </a:r>
          </a:p>
          <a:p>
            <a:pPr marL="342900" indent="-342900">
              <a:buFont typeface="+mj-lt"/>
              <a:buAutoNum type="arabicPeriod"/>
            </a:pPr>
            <a:r>
              <a:rPr lang="en-US" sz="1600" dirty="0">
                <a:latin typeface="+mj-lt"/>
              </a:rPr>
              <a:t>Create a Backend Server using Express for routing and node server</a:t>
            </a:r>
          </a:p>
          <a:p>
            <a:pPr marL="342900" indent="-342900">
              <a:buFont typeface="+mj-lt"/>
              <a:buAutoNum type="arabicPeriod"/>
            </a:pPr>
            <a:r>
              <a:rPr lang="en-US" sz="1600" dirty="0">
                <a:latin typeface="+mj-lt"/>
              </a:rPr>
              <a:t>Define the schema and resolver for </a:t>
            </a:r>
            <a:r>
              <a:rPr lang="en-US" sz="1600" dirty="0" err="1">
                <a:latin typeface="+mj-lt"/>
              </a:rPr>
              <a:t>graphql</a:t>
            </a:r>
            <a:endParaRPr lang="en-US" sz="1600" dirty="0">
              <a:latin typeface="+mj-lt"/>
            </a:endParaRPr>
          </a:p>
          <a:p>
            <a:pPr marL="342900" indent="-342900">
              <a:buFont typeface="+mj-lt"/>
              <a:buAutoNum type="arabicPeriod"/>
            </a:pPr>
            <a:r>
              <a:rPr lang="en-US" sz="1600" dirty="0">
                <a:latin typeface="+mj-lt"/>
              </a:rPr>
              <a:t>Define routes to fetch data from front end (React/ </a:t>
            </a:r>
            <a:r>
              <a:rPr lang="en-US" sz="1600" dirty="0" err="1">
                <a:latin typeface="+mj-lt"/>
              </a:rPr>
              <a:t>GraphIQL</a:t>
            </a:r>
            <a:r>
              <a:rPr lang="en-US" sz="1600" dirty="0">
                <a:latin typeface="+mj-lt"/>
              </a:rPr>
              <a:t>)</a:t>
            </a:r>
          </a:p>
          <a:p>
            <a:pPr marL="342900" indent="-342900">
              <a:buFont typeface="+mj-lt"/>
              <a:buAutoNum type="arabicPeriod"/>
            </a:pPr>
            <a:r>
              <a:rPr lang="en-US" sz="1600" dirty="0">
                <a:latin typeface="+mj-lt"/>
              </a:rPr>
              <a:t>Run the program &amp; Test the </a:t>
            </a:r>
            <a:r>
              <a:rPr lang="en-US" sz="1600" dirty="0" err="1">
                <a:latin typeface="+mj-lt"/>
              </a:rPr>
              <a:t>GraphQl</a:t>
            </a:r>
            <a:r>
              <a:rPr lang="en-US" sz="1600" dirty="0">
                <a:latin typeface="+mj-lt"/>
              </a:rPr>
              <a:t> API using browser </a:t>
            </a:r>
          </a:p>
          <a:p>
            <a:pPr marL="342900" indent="-342900">
              <a:buFont typeface="+mj-lt"/>
              <a:buAutoNum type="arabicPeriod"/>
            </a:pPr>
            <a:r>
              <a:rPr lang="en-US" sz="1600" dirty="0">
                <a:latin typeface="+mj-lt"/>
              </a:rPr>
              <a:t>Finish</a:t>
            </a:r>
          </a:p>
        </p:txBody>
      </p:sp>
      <p:sp>
        <p:nvSpPr>
          <p:cNvPr id="6" name="TextBox 5">
            <a:extLst>
              <a:ext uri="{FF2B5EF4-FFF2-40B4-BE49-F238E27FC236}">
                <a16:creationId xmlns:a16="http://schemas.microsoft.com/office/drawing/2014/main" id="{456376C2-DF37-035E-89FA-AAD834F9DF28}"/>
              </a:ext>
            </a:extLst>
          </p:cNvPr>
          <p:cNvSpPr txBox="1"/>
          <p:nvPr/>
        </p:nvSpPr>
        <p:spPr>
          <a:xfrm>
            <a:off x="7047336" y="3621362"/>
            <a:ext cx="1715534" cy="369332"/>
          </a:xfrm>
          <a:prstGeom prst="rect">
            <a:avLst/>
          </a:prstGeom>
          <a:noFill/>
        </p:spPr>
        <p:txBody>
          <a:bodyPr wrap="none" rtlCol="0">
            <a:spAutoFit/>
          </a:bodyPr>
          <a:lstStyle/>
          <a:p>
            <a:r>
              <a:rPr lang="en-US" dirty="0"/>
              <a:t>DEPENDENCIES</a:t>
            </a:r>
          </a:p>
        </p:txBody>
      </p:sp>
      <p:sp>
        <p:nvSpPr>
          <p:cNvPr id="7" name="Rectangle 6">
            <a:extLst>
              <a:ext uri="{FF2B5EF4-FFF2-40B4-BE49-F238E27FC236}">
                <a16:creationId xmlns:a16="http://schemas.microsoft.com/office/drawing/2014/main" id="{87D866A6-B246-00A2-B584-FBDB3B971A6D}"/>
              </a:ext>
            </a:extLst>
          </p:cNvPr>
          <p:cNvSpPr/>
          <p:nvPr/>
        </p:nvSpPr>
        <p:spPr>
          <a:xfrm>
            <a:off x="7680959" y="4621876"/>
            <a:ext cx="2502131" cy="224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C3E1F1-9B69-D950-D0F7-59799B9EC9C9}"/>
              </a:ext>
            </a:extLst>
          </p:cNvPr>
          <p:cNvSpPr/>
          <p:nvPr/>
        </p:nvSpPr>
        <p:spPr>
          <a:xfrm>
            <a:off x="7680959" y="4837534"/>
            <a:ext cx="2419004" cy="19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F37BA57-2322-713E-0744-F407EA4446F8}"/>
              </a:ext>
            </a:extLst>
          </p:cNvPr>
          <p:cNvSpPr/>
          <p:nvPr/>
        </p:nvSpPr>
        <p:spPr>
          <a:xfrm>
            <a:off x="7581208" y="5187331"/>
            <a:ext cx="2618509" cy="224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5566E2-8128-B0E7-3B15-F8B0F36FD81A}"/>
              </a:ext>
            </a:extLst>
          </p:cNvPr>
          <p:cNvSpPr/>
          <p:nvPr/>
        </p:nvSpPr>
        <p:spPr>
          <a:xfrm>
            <a:off x="7587847" y="5028322"/>
            <a:ext cx="2419004" cy="1595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61AC4D1-B8EA-6C9F-F675-E5F500FDDD31}"/>
              </a:ext>
            </a:extLst>
          </p:cNvPr>
          <p:cNvSpPr txBox="1"/>
          <p:nvPr/>
        </p:nvSpPr>
        <p:spPr>
          <a:xfrm>
            <a:off x="3033628" y="4425434"/>
            <a:ext cx="2535384" cy="338554"/>
          </a:xfrm>
          <a:prstGeom prst="rect">
            <a:avLst/>
          </a:prstGeom>
          <a:noFill/>
        </p:spPr>
        <p:txBody>
          <a:bodyPr wrap="square" rtlCol="0">
            <a:spAutoFit/>
          </a:bodyPr>
          <a:lstStyle/>
          <a:p>
            <a:r>
              <a:rPr lang="en-US" sz="1600" dirty="0"/>
              <a:t>To Run the </a:t>
            </a:r>
            <a:r>
              <a:rPr lang="en-US" sz="1600" dirty="0" err="1"/>
              <a:t>GraphQL</a:t>
            </a:r>
            <a:r>
              <a:rPr lang="en-US" sz="1600" dirty="0"/>
              <a:t> server</a:t>
            </a:r>
          </a:p>
        </p:txBody>
      </p:sp>
      <p:sp>
        <p:nvSpPr>
          <p:cNvPr id="17" name="TextBox 16">
            <a:extLst>
              <a:ext uri="{FF2B5EF4-FFF2-40B4-BE49-F238E27FC236}">
                <a16:creationId xmlns:a16="http://schemas.microsoft.com/office/drawing/2014/main" id="{8B234D6D-A6BA-1058-9559-3260FF6DE17F}"/>
              </a:ext>
            </a:extLst>
          </p:cNvPr>
          <p:cNvSpPr txBox="1"/>
          <p:nvPr/>
        </p:nvSpPr>
        <p:spPr>
          <a:xfrm>
            <a:off x="2553648" y="5176118"/>
            <a:ext cx="3153295" cy="338554"/>
          </a:xfrm>
          <a:prstGeom prst="rect">
            <a:avLst/>
          </a:prstGeom>
          <a:noFill/>
        </p:spPr>
        <p:txBody>
          <a:bodyPr wrap="square" rtlCol="0">
            <a:spAutoFit/>
          </a:bodyPr>
          <a:lstStyle/>
          <a:p>
            <a:r>
              <a:rPr lang="en-US" sz="1600" dirty="0"/>
              <a:t>To define routing and node server</a:t>
            </a:r>
          </a:p>
        </p:txBody>
      </p:sp>
      <p:sp>
        <p:nvSpPr>
          <p:cNvPr id="18" name="TextBox 17">
            <a:extLst>
              <a:ext uri="{FF2B5EF4-FFF2-40B4-BE49-F238E27FC236}">
                <a16:creationId xmlns:a16="http://schemas.microsoft.com/office/drawing/2014/main" id="{244FB27E-3A21-6315-B7B1-DB3A88404F15}"/>
              </a:ext>
            </a:extLst>
          </p:cNvPr>
          <p:cNvSpPr txBox="1"/>
          <p:nvPr/>
        </p:nvSpPr>
        <p:spPr>
          <a:xfrm>
            <a:off x="4130296" y="5559570"/>
            <a:ext cx="1415450" cy="338554"/>
          </a:xfrm>
          <a:prstGeom prst="rect">
            <a:avLst/>
          </a:prstGeom>
          <a:noFill/>
        </p:spPr>
        <p:txBody>
          <a:bodyPr wrap="square" rtlCol="0">
            <a:spAutoFit/>
          </a:bodyPr>
          <a:lstStyle/>
          <a:p>
            <a:r>
              <a:rPr lang="en-US" sz="1600" dirty="0" err="1"/>
              <a:t>Graphql</a:t>
            </a:r>
            <a:r>
              <a:rPr lang="en-US" sz="1600" dirty="0"/>
              <a:t> itself</a:t>
            </a:r>
          </a:p>
        </p:txBody>
      </p:sp>
      <p:sp>
        <p:nvSpPr>
          <p:cNvPr id="19" name="TextBox 18">
            <a:extLst>
              <a:ext uri="{FF2B5EF4-FFF2-40B4-BE49-F238E27FC236}">
                <a16:creationId xmlns:a16="http://schemas.microsoft.com/office/drawing/2014/main" id="{09A55F29-6909-9CA6-21BA-263463759A4F}"/>
              </a:ext>
            </a:extLst>
          </p:cNvPr>
          <p:cNvSpPr txBox="1"/>
          <p:nvPr/>
        </p:nvSpPr>
        <p:spPr>
          <a:xfrm>
            <a:off x="1673829" y="5983458"/>
            <a:ext cx="3895183" cy="338554"/>
          </a:xfrm>
          <a:prstGeom prst="rect">
            <a:avLst/>
          </a:prstGeom>
          <a:noFill/>
        </p:spPr>
        <p:txBody>
          <a:bodyPr wrap="square" rtlCol="0">
            <a:spAutoFit/>
          </a:bodyPr>
          <a:lstStyle/>
          <a:p>
            <a:r>
              <a:rPr lang="en-US" sz="1600" dirty="0" err="1"/>
              <a:t>Graphql</a:t>
            </a:r>
            <a:r>
              <a:rPr lang="en-US" sz="1600" dirty="0"/>
              <a:t> helper library for making schema</a:t>
            </a:r>
          </a:p>
        </p:txBody>
      </p:sp>
      <p:cxnSp>
        <p:nvCxnSpPr>
          <p:cNvPr id="23" name="Straight Arrow Connector 22">
            <a:extLst>
              <a:ext uri="{FF2B5EF4-FFF2-40B4-BE49-F238E27FC236}">
                <a16:creationId xmlns:a16="http://schemas.microsoft.com/office/drawing/2014/main" id="{84234526-3CC4-2449-C4BB-C2B427D89587}"/>
              </a:ext>
            </a:extLst>
          </p:cNvPr>
          <p:cNvCxnSpPr>
            <a:cxnSpLocks/>
            <a:stCxn id="7" idx="1"/>
            <a:endCxn id="16" idx="3"/>
          </p:cNvCxnSpPr>
          <p:nvPr/>
        </p:nvCxnSpPr>
        <p:spPr>
          <a:xfrm flipH="1" flipV="1">
            <a:off x="5569012" y="4594711"/>
            <a:ext cx="2111947" cy="139387"/>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6E49C10-5F9B-442C-0874-0B1DC773FF2F}"/>
              </a:ext>
            </a:extLst>
          </p:cNvPr>
          <p:cNvCxnSpPr>
            <a:cxnSpLocks/>
            <a:stCxn id="13" idx="1"/>
            <a:endCxn id="17" idx="3"/>
          </p:cNvCxnSpPr>
          <p:nvPr/>
        </p:nvCxnSpPr>
        <p:spPr>
          <a:xfrm flipH="1">
            <a:off x="5706943" y="4932928"/>
            <a:ext cx="1974016" cy="412467"/>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A5705BA-E1D3-A848-17B3-96907D0414E6}"/>
              </a:ext>
            </a:extLst>
          </p:cNvPr>
          <p:cNvCxnSpPr>
            <a:cxnSpLocks/>
            <a:stCxn id="15" idx="1"/>
            <a:endCxn id="18" idx="3"/>
          </p:cNvCxnSpPr>
          <p:nvPr/>
        </p:nvCxnSpPr>
        <p:spPr>
          <a:xfrm flipH="1">
            <a:off x="5545746" y="5108080"/>
            <a:ext cx="2042101" cy="620767"/>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55930E49-40E3-57F1-7BEE-A8ABB903C254}"/>
              </a:ext>
            </a:extLst>
          </p:cNvPr>
          <p:cNvCxnSpPr>
            <a:cxnSpLocks/>
            <a:stCxn id="14" idx="1"/>
            <a:endCxn id="19" idx="3"/>
          </p:cNvCxnSpPr>
          <p:nvPr/>
        </p:nvCxnSpPr>
        <p:spPr>
          <a:xfrm flipH="1">
            <a:off x="5569012" y="5299553"/>
            <a:ext cx="2012196" cy="853182"/>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9983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SETUP </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53</a:t>
            </a:fld>
            <a:endParaRPr lang="en-US" dirty="0"/>
          </a:p>
        </p:txBody>
      </p:sp>
      <p:sp>
        <p:nvSpPr>
          <p:cNvPr id="3" name="TextBox 2">
            <a:extLst>
              <a:ext uri="{FF2B5EF4-FFF2-40B4-BE49-F238E27FC236}">
                <a16:creationId xmlns:a16="http://schemas.microsoft.com/office/drawing/2014/main" id="{39A0BE9C-6240-7CCE-340A-439941D9AF53}"/>
              </a:ext>
            </a:extLst>
          </p:cNvPr>
          <p:cNvSpPr txBox="1"/>
          <p:nvPr/>
        </p:nvSpPr>
        <p:spPr>
          <a:xfrm>
            <a:off x="718820" y="798021"/>
            <a:ext cx="10395296" cy="2554545"/>
          </a:xfrm>
          <a:prstGeom prst="rect">
            <a:avLst/>
          </a:prstGeom>
          <a:noFill/>
        </p:spPr>
        <p:txBody>
          <a:bodyPr wrap="square" rtlCol="0">
            <a:spAutoFit/>
          </a:bodyPr>
          <a:lstStyle/>
          <a:p>
            <a:pPr marL="342900" indent="-342900">
              <a:buFont typeface="+mj-lt"/>
              <a:buAutoNum type="arabicPeriod"/>
            </a:pPr>
            <a:r>
              <a:rPr lang="en-US" sz="1600" b="1" dirty="0">
                <a:latin typeface="+mj-lt"/>
              </a:rPr>
              <a:t>Create a Project folder and install required dependencies</a:t>
            </a:r>
          </a:p>
          <a:p>
            <a:pPr marL="800100" lvl="1" indent="-342900">
              <a:buFont typeface="Courier New" panose="02070309020205020404" pitchFamily="49" charset="0"/>
              <a:buChar char="o"/>
            </a:pPr>
            <a:r>
              <a:rPr lang="en-US" sz="1600" dirty="0">
                <a:latin typeface="+mj-lt"/>
              </a:rPr>
              <a:t>Create a folder for the project in your local drive</a:t>
            </a:r>
          </a:p>
          <a:p>
            <a:pPr marL="800100" lvl="1" indent="-342900">
              <a:buFont typeface="Courier New" panose="02070309020205020404" pitchFamily="49" charset="0"/>
              <a:buChar char="o"/>
            </a:pPr>
            <a:r>
              <a:rPr lang="en-US" sz="1600" dirty="0">
                <a:latin typeface="+mj-lt"/>
              </a:rPr>
              <a:t>Make sure you have installed </a:t>
            </a:r>
            <a:r>
              <a:rPr lang="en-US" sz="1600" dirty="0" err="1">
                <a:latin typeface="+mj-lt"/>
              </a:rPr>
              <a:t>nodejs</a:t>
            </a:r>
            <a:r>
              <a:rPr lang="en-US" sz="1600" dirty="0">
                <a:latin typeface="+mj-lt"/>
              </a:rPr>
              <a:t> and </a:t>
            </a:r>
            <a:r>
              <a:rPr lang="en-US" sz="1600" dirty="0" err="1">
                <a:latin typeface="+mj-lt"/>
              </a:rPr>
              <a:t>npm</a:t>
            </a:r>
            <a:r>
              <a:rPr lang="en-US" sz="1600" dirty="0">
                <a:latin typeface="+mj-lt"/>
              </a:rPr>
              <a:t> by running commands in the terminal (pic1)</a:t>
            </a:r>
          </a:p>
          <a:p>
            <a:pPr marL="1257300" lvl="2" indent="-342900">
              <a:buFont typeface="Courier New" panose="02070309020205020404" pitchFamily="49" charset="0"/>
              <a:buChar char="o"/>
            </a:pPr>
            <a:r>
              <a:rPr lang="en-US" sz="1600" b="1" i="1" dirty="0">
                <a:highlight>
                  <a:srgbClr val="C0C0C0"/>
                </a:highlight>
                <a:latin typeface="+mj-lt"/>
              </a:rPr>
              <a:t>node –v</a:t>
            </a:r>
          </a:p>
          <a:p>
            <a:pPr marL="1257300" lvl="2" indent="-342900">
              <a:buFont typeface="Courier New" panose="02070309020205020404" pitchFamily="49" charset="0"/>
              <a:buChar char="o"/>
            </a:pPr>
            <a:r>
              <a:rPr lang="en-US" sz="1600" b="1" i="1" dirty="0" err="1">
                <a:highlight>
                  <a:srgbClr val="C0C0C0"/>
                </a:highlight>
                <a:latin typeface="+mj-lt"/>
              </a:rPr>
              <a:t>npm</a:t>
            </a:r>
            <a:r>
              <a:rPr lang="en-US" sz="1600" b="1" i="1" dirty="0">
                <a:highlight>
                  <a:srgbClr val="C0C0C0"/>
                </a:highlight>
                <a:latin typeface="+mj-lt"/>
              </a:rPr>
              <a:t> -v</a:t>
            </a:r>
          </a:p>
          <a:p>
            <a:pPr marL="800100" lvl="1" indent="-342900">
              <a:buFont typeface="Courier New" panose="02070309020205020404" pitchFamily="49" charset="0"/>
              <a:buChar char="o"/>
            </a:pPr>
            <a:r>
              <a:rPr lang="en-US" sz="1600" dirty="0">
                <a:latin typeface="+mj-lt"/>
              </a:rPr>
              <a:t>Get inside and create a file as “</a:t>
            </a:r>
            <a:r>
              <a:rPr lang="en-US" sz="1600" dirty="0" err="1">
                <a:latin typeface="+mj-lt"/>
              </a:rPr>
              <a:t>package.json</a:t>
            </a:r>
            <a:r>
              <a:rPr lang="en-US" sz="1600" dirty="0">
                <a:latin typeface="+mj-lt"/>
              </a:rPr>
              <a:t>”</a:t>
            </a:r>
          </a:p>
          <a:p>
            <a:pPr marL="800100" lvl="1" indent="-342900">
              <a:buFont typeface="Courier New" panose="02070309020205020404" pitchFamily="49" charset="0"/>
              <a:buChar char="o"/>
            </a:pPr>
            <a:r>
              <a:rPr lang="en-US" sz="1600" dirty="0">
                <a:latin typeface="+mj-lt"/>
              </a:rPr>
              <a:t>Define the “</a:t>
            </a:r>
            <a:r>
              <a:rPr lang="en-US" sz="1600" dirty="0" err="1">
                <a:latin typeface="+mj-lt"/>
              </a:rPr>
              <a:t>package.json</a:t>
            </a:r>
            <a:r>
              <a:rPr lang="en-US" sz="1600" dirty="0">
                <a:latin typeface="+mj-lt"/>
              </a:rPr>
              <a:t>” as shown(pic2).</a:t>
            </a:r>
          </a:p>
          <a:p>
            <a:pPr marL="800100" lvl="1" indent="-342900">
              <a:buFont typeface="Courier New" panose="02070309020205020404" pitchFamily="49" charset="0"/>
              <a:buChar char="o"/>
            </a:pPr>
            <a:r>
              <a:rPr lang="en-US" sz="1600" dirty="0">
                <a:latin typeface="+mj-lt"/>
              </a:rPr>
              <a:t>Open the terminal in the project root folder and add below commands as below to install the dependencies</a:t>
            </a:r>
          </a:p>
          <a:p>
            <a:pPr marL="1257300" lvl="2" indent="-342900">
              <a:buFont typeface="Arial" panose="020B0604020202020204" pitchFamily="34" charset="0"/>
              <a:buChar char="•"/>
            </a:pPr>
            <a:r>
              <a:rPr lang="en-US" sz="1600" b="1" i="1" dirty="0" err="1">
                <a:highlight>
                  <a:srgbClr val="C0C0C0"/>
                </a:highlight>
                <a:latin typeface="+mj-lt"/>
              </a:rPr>
              <a:t>npm</a:t>
            </a:r>
            <a:r>
              <a:rPr lang="en-US" sz="1600" b="1" i="1" dirty="0">
                <a:highlight>
                  <a:srgbClr val="C0C0C0"/>
                </a:highlight>
                <a:latin typeface="+mj-lt"/>
              </a:rPr>
              <a:t> install --save </a:t>
            </a:r>
            <a:r>
              <a:rPr lang="en-US" sz="1600" b="1" i="1" dirty="0" err="1">
                <a:highlight>
                  <a:srgbClr val="C0C0C0"/>
                </a:highlight>
                <a:latin typeface="+mj-lt"/>
              </a:rPr>
              <a:t>graphql</a:t>
            </a:r>
            <a:r>
              <a:rPr lang="en-US" sz="1600" b="1" i="1" dirty="0">
                <a:highlight>
                  <a:srgbClr val="C0C0C0"/>
                </a:highlight>
                <a:latin typeface="+mj-lt"/>
              </a:rPr>
              <a:t> </a:t>
            </a:r>
            <a:r>
              <a:rPr lang="en-US" sz="1600" b="1" i="1" dirty="0" err="1">
                <a:highlight>
                  <a:srgbClr val="C0C0C0"/>
                </a:highlight>
                <a:latin typeface="+mj-lt"/>
              </a:rPr>
              <a:t>graphql</a:t>
            </a:r>
            <a:r>
              <a:rPr lang="en-US" sz="1600" b="1" i="1" dirty="0">
                <a:highlight>
                  <a:srgbClr val="C0C0C0"/>
                </a:highlight>
                <a:latin typeface="+mj-lt"/>
              </a:rPr>
              <a:t>-tools apollo-server-express express</a:t>
            </a:r>
          </a:p>
          <a:p>
            <a:pPr marL="1714500" lvl="3" indent="-342900">
              <a:buFont typeface="Arial" panose="020B0604020202020204" pitchFamily="34" charset="0"/>
              <a:buChar char="•"/>
            </a:pPr>
            <a:r>
              <a:rPr lang="en-US" sz="1600" dirty="0">
                <a:latin typeface="+mj-lt"/>
              </a:rPr>
              <a:t>Once the installations are done, the “</a:t>
            </a:r>
            <a:r>
              <a:rPr lang="en-US" sz="1600" dirty="0" err="1">
                <a:latin typeface="+mj-lt"/>
              </a:rPr>
              <a:t>package.json</a:t>
            </a:r>
            <a:r>
              <a:rPr lang="en-US" sz="1600" dirty="0">
                <a:latin typeface="+mj-lt"/>
              </a:rPr>
              <a:t>” should look like below.(Pic3)</a:t>
            </a:r>
          </a:p>
        </p:txBody>
      </p:sp>
      <p:pic>
        <p:nvPicPr>
          <p:cNvPr id="12" name="Picture 11">
            <a:extLst>
              <a:ext uri="{FF2B5EF4-FFF2-40B4-BE49-F238E27FC236}">
                <a16:creationId xmlns:a16="http://schemas.microsoft.com/office/drawing/2014/main" id="{AA61A807-E78D-E20C-50B5-6DDE81A42652}"/>
              </a:ext>
            </a:extLst>
          </p:cNvPr>
          <p:cNvPicPr>
            <a:picLocks noChangeAspect="1"/>
          </p:cNvPicPr>
          <p:nvPr/>
        </p:nvPicPr>
        <p:blipFill>
          <a:blip r:embed="rId3"/>
          <a:stretch>
            <a:fillRect/>
          </a:stretch>
        </p:blipFill>
        <p:spPr>
          <a:xfrm>
            <a:off x="3057814" y="4600499"/>
            <a:ext cx="3848100" cy="1857375"/>
          </a:xfrm>
          <a:prstGeom prst="rect">
            <a:avLst/>
          </a:prstGeom>
        </p:spPr>
      </p:pic>
      <p:pic>
        <p:nvPicPr>
          <p:cNvPr id="28" name="Picture 27">
            <a:extLst>
              <a:ext uri="{FF2B5EF4-FFF2-40B4-BE49-F238E27FC236}">
                <a16:creationId xmlns:a16="http://schemas.microsoft.com/office/drawing/2014/main" id="{C5E42EE1-CEC2-0FA1-4C0E-D624E2B1316F}"/>
              </a:ext>
            </a:extLst>
          </p:cNvPr>
          <p:cNvPicPr>
            <a:picLocks noChangeAspect="1"/>
          </p:cNvPicPr>
          <p:nvPr/>
        </p:nvPicPr>
        <p:blipFill>
          <a:blip r:embed="rId4"/>
          <a:stretch>
            <a:fillRect/>
          </a:stretch>
        </p:blipFill>
        <p:spPr>
          <a:xfrm>
            <a:off x="4845883" y="3566695"/>
            <a:ext cx="1381125" cy="1001711"/>
          </a:xfrm>
          <a:prstGeom prst="rect">
            <a:avLst/>
          </a:prstGeom>
        </p:spPr>
      </p:pic>
      <p:sp>
        <p:nvSpPr>
          <p:cNvPr id="30" name="TextBox 29">
            <a:extLst>
              <a:ext uri="{FF2B5EF4-FFF2-40B4-BE49-F238E27FC236}">
                <a16:creationId xmlns:a16="http://schemas.microsoft.com/office/drawing/2014/main" id="{BAE6E3C3-C9E5-7A08-57B7-104CF9D09217}"/>
              </a:ext>
            </a:extLst>
          </p:cNvPr>
          <p:cNvSpPr txBox="1"/>
          <p:nvPr/>
        </p:nvSpPr>
        <p:spPr>
          <a:xfrm>
            <a:off x="4413435" y="3791866"/>
            <a:ext cx="508473" cy="307777"/>
          </a:xfrm>
          <a:prstGeom prst="rect">
            <a:avLst/>
          </a:prstGeom>
          <a:noFill/>
        </p:spPr>
        <p:txBody>
          <a:bodyPr wrap="none" rtlCol="0">
            <a:spAutoFit/>
          </a:bodyPr>
          <a:lstStyle/>
          <a:p>
            <a:r>
              <a:rPr lang="en-US" sz="1400" dirty="0"/>
              <a:t>pic1</a:t>
            </a:r>
          </a:p>
        </p:txBody>
      </p:sp>
      <p:sp>
        <p:nvSpPr>
          <p:cNvPr id="31" name="TextBox 30">
            <a:extLst>
              <a:ext uri="{FF2B5EF4-FFF2-40B4-BE49-F238E27FC236}">
                <a16:creationId xmlns:a16="http://schemas.microsoft.com/office/drawing/2014/main" id="{E0A86D85-BF87-C6DE-8429-655C6AED12A3}"/>
              </a:ext>
            </a:extLst>
          </p:cNvPr>
          <p:cNvSpPr txBox="1"/>
          <p:nvPr/>
        </p:nvSpPr>
        <p:spPr>
          <a:xfrm>
            <a:off x="4921908" y="6410810"/>
            <a:ext cx="508473" cy="307777"/>
          </a:xfrm>
          <a:prstGeom prst="rect">
            <a:avLst/>
          </a:prstGeom>
          <a:noFill/>
        </p:spPr>
        <p:txBody>
          <a:bodyPr wrap="none" rtlCol="0">
            <a:spAutoFit/>
          </a:bodyPr>
          <a:lstStyle/>
          <a:p>
            <a:r>
              <a:rPr lang="en-US" sz="1400" dirty="0"/>
              <a:t>pic2</a:t>
            </a:r>
          </a:p>
        </p:txBody>
      </p:sp>
      <p:sp>
        <p:nvSpPr>
          <p:cNvPr id="64" name="TextBox 63">
            <a:extLst>
              <a:ext uri="{FF2B5EF4-FFF2-40B4-BE49-F238E27FC236}">
                <a16:creationId xmlns:a16="http://schemas.microsoft.com/office/drawing/2014/main" id="{6A108DD8-C693-510D-5DA9-5D893A2C9624}"/>
              </a:ext>
            </a:extLst>
          </p:cNvPr>
          <p:cNvSpPr txBox="1"/>
          <p:nvPr/>
        </p:nvSpPr>
        <p:spPr>
          <a:xfrm>
            <a:off x="8981898" y="6474518"/>
            <a:ext cx="508473" cy="307777"/>
          </a:xfrm>
          <a:prstGeom prst="rect">
            <a:avLst/>
          </a:prstGeom>
          <a:noFill/>
        </p:spPr>
        <p:txBody>
          <a:bodyPr wrap="none" rtlCol="0">
            <a:spAutoFit/>
          </a:bodyPr>
          <a:lstStyle/>
          <a:p>
            <a:r>
              <a:rPr lang="en-US" sz="1400" dirty="0"/>
              <a:t>pic3</a:t>
            </a:r>
          </a:p>
        </p:txBody>
      </p:sp>
      <p:sp>
        <p:nvSpPr>
          <p:cNvPr id="71" name="TextBox 70">
            <a:extLst>
              <a:ext uri="{FF2B5EF4-FFF2-40B4-BE49-F238E27FC236}">
                <a16:creationId xmlns:a16="http://schemas.microsoft.com/office/drawing/2014/main" id="{98CA8C50-0B95-47CD-721A-ED947125533F}"/>
              </a:ext>
            </a:extLst>
          </p:cNvPr>
          <p:cNvSpPr txBox="1"/>
          <p:nvPr/>
        </p:nvSpPr>
        <p:spPr>
          <a:xfrm>
            <a:off x="15617" y="4593814"/>
            <a:ext cx="3184229" cy="1785104"/>
          </a:xfrm>
          <a:prstGeom prst="rect">
            <a:avLst/>
          </a:prstGeom>
          <a:noFill/>
        </p:spPr>
        <p:txBody>
          <a:bodyPr wrap="square">
            <a:spAutoFit/>
          </a:bodyPr>
          <a:lstStyle/>
          <a:p>
            <a:r>
              <a:rPr lang="en-US" sz="1100" b="0" dirty="0">
                <a:effectLst/>
                <a:highlight>
                  <a:srgbClr val="C0C0C0"/>
                </a:highlight>
                <a:latin typeface="Consolas" panose="020B0609020204030204" pitchFamily="49" charset="0"/>
              </a:rPr>
              <a:t>{</a:t>
            </a:r>
          </a:p>
          <a:p>
            <a:r>
              <a:rPr lang="en-US" sz="1100" b="0" dirty="0">
                <a:effectLst/>
                <a:highlight>
                  <a:srgbClr val="C0C0C0"/>
                </a:highlight>
                <a:latin typeface="Consolas" panose="020B0609020204030204" pitchFamily="49" charset="0"/>
              </a:rPr>
              <a:t>  "name": "sample-</a:t>
            </a:r>
            <a:r>
              <a:rPr lang="en-US" sz="1100" b="0" dirty="0" err="1">
                <a:effectLst/>
                <a:highlight>
                  <a:srgbClr val="C0C0C0"/>
                </a:highlight>
                <a:latin typeface="Consolas" panose="020B0609020204030204" pitchFamily="49" charset="0"/>
              </a:rPr>
              <a:t>graphql</a:t>
            </a:r>
            <a:r>
              <a:rPr lang="en-US" sz="1100" b="0" dirty="0">
                <a:effectLst/>
                <a:highlight>
                  <a:srgbClr val="C0C0C0"/>
                </a:highlight>
                <a:latin typeface="Consolas" panose="020B0609020204030204" pitchFamily="49" charset="0"/>
              </a:rPr>
              <a:t>",</a:t>
            </a:r>
          </a:p>
          <a:p>
            <a:r>
              <a:rPr lang="en-US" sz="1100" b="0" dirty="0">
                <a:effectLst/>
                <a:highlight>
                  <a:srgbClr val="C0C0C0"/>
                </a:highlight>
                <a:latin typeface="Consolas" panose="020B0609020204030204" pitchFamily="49" charset="0"/>
              </a:rPr>
              <a:t>  "private": true,</a:t>
            </a:r>
          </a:p>
          <a:p>
            <a:r>
              <a:rPr lang="en-US" sz="1100" b="0" dirty="0">
                <a:effectLst/>
                <a:highlight>
                  <a:srgbClr val="C0C0C0"/>
                </a:highlight>
                <a:latin typeface="Consolas" panose="020B0609020204030204" pitchFamily="49" charset="0"/>
              </a:rPr>
              <a:t>  "dependencies": {</a:t>
            </a:r>
          </a:p>
          <a:p>
            <a:r>
              <a:rPr lang="en-US" sz="1100" b="0" dirty="0">
                <a:effectLst/>
                <a:highlight>
                  <a:srgbClr val="C0C0C0"/>
                </a:highlight>
                <a:latin typeface="Consolas" panose="020B0609020204030204" pitchFamily="49" charset="0"/>
              </a:rPr>
              <a:t>    "apollo-server-express": "^1.4.0",</a:t>
            </a:r>
          </a:p>
          <a:p>
            <a:r>
              <a:rPr lang="en-US" sz="1100" b="0" dirty="0">
                <a:effectLst/>
                <a:highlight>
                  <a:srgbClr val="C0C0C0"/>
                </a:highlight>
                <a:latin typeface="Consolas" panose="020B0609020204030204" pitchFamily="49" charset="0"/>
              </a:rPr>
              <a:t>    "express": "^4.16.3",</a:t>
            </a:r>
          </a:p>
          <a:p>
            <a:r>
              <a:rPr lang="en-US" sz="1100" b="0" dirty="0">
                <a:effectLst/>
                <a:highlight>
                  <a:srgbClr val="C0C0C0"/>
                </a:highlight>
                <a:latin typeface="Consolas" panose="020B0609020204030204" pitchFamily="49" charset="0"/>
              </a:rPr>
              <a:t>    "</a:t>
            </a:r>
            <a:r>
              <a:rPr lang="en-US" sz="1100" b="0" dirty="0" err="1">
                <a:effectLst/>
                <a:highlight>
                  <a:srgbClr val="C0C0C0"/>
                </a:highlight>
                <a:latin typeface="Consolas" panose="020B0609020204030204" pitchFamily="49" charset="0"/>
              </a:rPr>
              <a:t>graphql</a:t>
            </a:r>
            <a:r>
              <a:rPr lang="en-US" sz="1100" b="0" dirty="0">
                <a:effectLst/>
                <a:highlight>
                  <a:srgbClr val="C0C0C0"/>
                </a:highlight>
                <a:latin typeface="Consolas" panose="020B0609020204030204" pitchFamily="49" charset="0"/>
              </a:rPr>
              <a:t>": "^0.13.2",</a:t>
            </a:r>
          </a:p>
          <a:p>
            <a:r>
              <a:rPr lang="en-US" sz="1100" b="0" dirty="0">
                <a:effectLst/>
                <a:highlight>
                  <a:srgbClr val="C0C0C0"/>
                </a:highlight>
                <a:latin typeface="Consolas" panose="020B0609020204030204" pitchFamily="49" charset="0"/>
              </a:rPr>
              <a:t>    "</a:t>
            </a:r>
            <a:r>
              <a:rPr lang="en-US" sz="1100" b="0" dirty="0" err="1">
                <a:effectLst/>
                <a:highlight>
                  <a:srgbClr val="C0C0C0"/>
                </a:highlight>
                <a:latin typeface="Consolas" panose="020B0609020204030204" pitchFamily="49" charset="0"/>
              </a:rPr>
              <a:t>graphql</a:t>
            </a:r>
            <a:r>
              <a:rPr lang="en-US" sz="1100" b="0" dirty="0">
                <a:effectLst/>
                <a:highlight>
                  <a:srgbClr val="C0C0C0"/>
                </a:highlight>
                <a:latin typeface="Consolas" panose="020B0609020204030204" pitchFamily="49" charset="0"/>
              </a:rPr>
              <a:t>-tools": "^3.1.1"</a:t>
            </a:r>
          </a:p>
          <a:p>
            <a:r>
              <a:rPr lang="en-US" sz="1100" b="0" dirty="0">
                <a:effectLst/>
                <a:highlight>
                  <a:srgbClr val="C0C0C0"/>
                </a:highlight>
                <a:latin typeface="Consolas" panose="020B0609020204030204" pitchFamily="49" charset="0"/>
              </a:rPr>
              <a:t>  }</a:t>
            </a:r>
          </a:p>
          <a:p>
            <a:r>
              <a:rPr lang="en-US" sz="1100" b="0" dirty="0">
                <a:effectLst/>
                <a:highlight>
                  <a:srgbClr val="C0C0C0"/>
                </a:highlight>
                <a:latin typeface="Consolas" panose="020B0609020204030204" pitchFamily="49" charset="0"/>
              </a:rPr>
              <a:t>}</a:t>
            </a:r>
          </a:p>
        </p:txBody>
      </p:sp>
      <p:pic>
        <p:nvPicPr>
          <p:cNvPr id="73" name="Picture 72">
            <a:extLst>
              <a:ext uri="{FF2B5EF4-FFF2-40B4-BE49-F238E27FC236}">
                <a16:creationId xmlns:a16="http://schemas.microsoft.com/office/drawing/2014/main" id="{4E873CAB-0D1E-DBA7-B709-F26FB48E1CCF}"/>
              </a:ext>
            </a:extLst>
          </p:cNvPr>
          <p:cNvPicPr>
            <a:picLocks noChangeAspect="1"/>
          </p:cNvPicPr>
          <p:nvPr/>
        </p:nvPicPr>
        <p:blipFill>
          <a:blip r:embed="rId5"/>
          <a:stretch>
            <a:fillRect/>
          </a:stretch>
        </p:blipFill>
        <p:spPr>
          <a:xfrm>
            <a:off x="6943725" y="3959918"/>
            <a:ext cx="5248275" cy="2514600"/>
          </a:xfrm>
          <a:prstGeom prst="rect">
            <a:avLst/>
          </a:prstGeom>
        </p:spPr>
      </p:pic>
    </p:spTree>
    <p:extLst>
      <p:ext uri="{BB962C8B-B14F-4D97-AF65-F5344CB8AC3E}">
        <p14:creationId xmlns:p14="http://schemas.microsoft.com/office/powerpoint/2010/main" val="1756982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SETUP </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54</a:t>
            </a:fld>
            <a:endParaRPr lang="en-US" dirty="0"/>
          </a:p>
        </p:txBody>
      </p:sp>
      <p:sp>
        <p:nvSpPr>
          <p:cNvPr id="3" name="TextBox 2">
            <a:extLst>
              <a:ext uri="{FF2B5EF4-FFF2-40B4-BE49-F238E27FC236}">
                <a16:creationId xmlns:a16="http://schemas.microsoft.com/office/drawing/2014/main" id="{39A0BE9C-6240-7CCE-340A-439941D9AF53}"/>
              </a:ext>
            </a:extLst>
          </p:cNvPr>
          <p:cNvSpPr txBox="1"/>
          <p:nvPr/>
        </p:nvSpPr>
        <p:spPr>
          <a:xfrm>
            <a:off x="718820" y="798021"/>
            <a:ext cx="10395296" cy="1323439"/>
          </a:xfrm>
          <a:prstGeom prst="rect">
            <a:avLst/>
          </a:prstGeom>
          <a:noFill/>
        </p:spPr>
        <p:txBody>
          <a:bodyPr wrap="square" rtlCol="0">
            <a:spAutoFit/>
          </a:bodyPr>
          <a:lstStyle/>
          <a:p>
            <a:r>
              <a:rPr lang="en-US" sz="1600" b="1" dirty="0">
                <a:latin typeface="+mj-lt"/>
              </a:rPr>
              <a:t>2</a:t>
            </a:r>
            <a:r>
              <a:rPr lang="en-US" sz="1600" dirty="0">
                <a:latin typeface="+mj-lt"/>
              </a:rPr>
              <a:t>. </a:t>
            </a:r>
            <a:r>
              <a:rPr lang="en-US" sz="1600" b="1" dirty="0">
                <a:latin typeface="+mj-lt"/>
              </a:rPr>
              <a:t>Create a Backend Server using Express for routing and node server</a:t>
            </a:r>
          </a:p>
          <a:p>
            <a:pPr marL="800100" lvl="1" indent="-342900">
              <a:buFont typeface="Courier New" panose="02070309020205020404" pitchFamily="49" charset="0"/>
              <a:buChar char="o"/>
            </a:pPr>
            <a:r>
              <a:rPr lang="en-US" sz="1600" dirty="0">
                <a:latin typeface="+mj-lt"/>
              </a:rPr>
              <a:t>Create a file named “server.js” in the root add code as below.(pic1). </a:t>
            </a:r>
          </a:p>
          <a:p>
            <a:pPr marL="800100" lvl="1" indent="-342900">
              <a:buFont typeface="Courier New" panose="02070309020205020404" pitchFamily="49" charset="0"/>
              <a:buChar char="o"/>
            </a:pPr>
            <a:r>
              <a:rPr lang="en-US" sz="1600" dirty="0">
                <a:latin typeface="+mj-lt"/>
              </a:rPr>
              <a:t>Run the command “node server.js” in the terminal</a:t>
            </a:r>
          </a:p>
          <a:p>
            <a:pPr marL="800100" lvl="1" indent="-342900">
              <a:buFont typeface="Courier New" panose="02070309020205020404" pitchFamily="49" charset="0"/>
              <a:buChar char="o"/>
            </a:pPr>
            <a:r>
              <a:rPr lang="en-US" sz="1600" dirty="0">
                <a:latin typeface="+mj-lt"/>
              </a:rPr>
              <a:t>Open the browser and hit the URL  </a:t>
            </a:r>
            <a:r>
              <a:rPr lang="en-US" sz="1600" dirty="0">
                <a:latin typeface="+mj-lt"/>
                <a:hlinkClick r:id="rId3"/>
              </a:rPr>
              <a:t>http://localhost:4000</a:t>
            </a:r>
            <a:r>
              <a:rPr lang="en-US" sz="1600" dirty="0">
                <a:latin typeface="+mj-lt"/>
              </a:rPr>
              <a:t>.(pic2)</a:t>
            </a:r>
          </a:p>
          <a:p>
            <a:pPr marL="1257300" lvl="2" indent="-342900">
              <a:buFont typeface="+mj-lt"/>
              <a:buAutoNum type="arabicPeriod"/>
            </a:pPr>
            <a:endParaRPr lang="en-US" sz="1600" dirty="0">
              <a:latin typeface="+mj-lt"/>
            </a:endParaRPr>
          </a:p>
        </p:txBody>
      </p:sp>
      <p:sp>
        <p:nvSpPr>
          <p:cNvPr id="8" name="TextBox 7">
            <a:extLst>
              <a:ext uri="{FF2B5EF4-FFF2-40B4-BE49-F238E27FC236}">
                <a16:creationId xmlns:a16="http://schemas.microsoft.com/office/drawing/2014/main" id="{0FE49D00-418F-CF3B-08EC-6696829EA77A}"/>
              </a:ext>
            </a:extLst>
          </p:cNvPr>
          <p:cNvSpPr txBox="1"/>
          <p:nvPr/>
        </p:nvSpPr>
        <p:spPr>
          <a:xfrm>
            <a:off x="3813676" y="6017795"/>
            <a:ext cx="553357" cy="338554"/>
          </a:xfrm>
          <a:prstGeom prst="rect">
            <a:avLst/>
          </a:prstGeom>
          <a:noFill/>
        </p:spPr>
        <p:txBody>
          <a:bodyPr wrap="none" rtlCol="0">
            <a:spAutoFit/>
          </a:bodyPr>
          <a:lstStyle/>
          <a:p>
            <a:r>
              <a:rPr lang="en-US" sz="1600" dirty="0"/>
              <a:t>Pic1</a:t>
            </a:r>
          </a:p>
        </p:txBody>
      </p:sp>
      <p:pic>
        <p:nvPicPr>
          <p:cNvPr id="10" name="Picture 9">
            <a:extLst>
              <a:ext uri="{FF2B5EF4-FFF2-40B4-BE49-F238E27FC236}">
                <a16:creationId xmlns:a16="http://schemas.microsoft.com/office/drawing/2014/main" id="{AE0C34C6-1702-B7F5-3FFF-E81F61A3D6E0}"/>
              </a:ext>
            </a:extLst>
          </p:cNvPr>
          <p:cNvPicPr>
            <a:picLocks noChangeAspect="1"/>
          </p:cNvPicPr>
          <p:nvPr/>
        </p:nvPicPr>
        <p:blipFill>
          <a:blip r:embed="rId4"/>
          <a:stretch>
            <a:fillRect/>
          </a:stretch>
        </p:blipFill>
        <p:spPr>
          <a:xfrm>
            <a:off x="320118" y="2338279"/>
            <a:ext cx="7400753" cy="3601746"/>
          </a:xfrm>
          <a:prstGeom prst="rect">
            <a:avLst/>
          </a:prstGeom>
        </p:spPr>
      </p:pic>
      <p:pic>
        <p:nvPicPr>
          <p:cNvPr id="13" name="Picture 12">
            <a:extLst>
              <a:ext uri="{FF2B5EF4-FFF2-40B4-BE49-F238E27FC236}">
                <a16:creationId xmlns:a16="http://schemas.microsoft.com/office/drawing/2014/main" id="{301BC9DF-D06F-C940-C58C-F14095AEEBC2}"/>
              </a:ext>
            </a:extLst>
          </p:cNvPr>
          <p:cNvPicPr>
            <a:picLocks noChangeAspect="1"/>
          </p:cNvPicPr>
          <p:nvPr/>
        </p:nvPicPr>
        <p:blipFill>
          <a:blip r:embed="rId5"/>
          <a:stretch>
            <a:fillRect/>
          </a:stretch>
        </p:blipFill>
        <p:spPr>
          <a:xfrm>
            <a:off x="8672685" y="2919952"/>
            <a:ext cx="2943225" cy="1219200"/>
          </a:xfrm>
          <a:prstGeom prst="rect">
            <a:avLst/>
          </a:prstGeom>
        </p:spPr>
      </p:pic>
      <p:sp>
        <p:nvSpPr>
          <p:cNvPr id="14" name="TextBox 13">
            <a:extLst>
              <a:ext uri="{FF2B5EF4-FFF2-40B4-BE49-F238E27FC236}">
                <a16:creationId xmlns:a16="http://schemas.microsoft.com/office/drawing/2014/main" id="{50F56200-FEF1-0FDD-C314-E98916E1AC24}"/>
              </a:ext>
            </a:extLst>
          </p:cNvPr>
          <p:cNvSpPr txBox="1"/>
          <p:nvPr/>
        </p:nvSpPr>
        <p:spPr>
          <a:xfrm>
            <a:off x="9867618" y="4025399"/>
            <a:ext cx="553357" cy="338554"/>
          </a:xfrm>
          <a:prstGeom prst="rect">
            <a:avLst/>
          </a:prstGeom>
          <a:noFill/>
        </p:spPr>
        <p:txBody>
          <a:bodyPr wrap="none" rtlCol="0">
            <a:spAutoFit/>
          </a:bodyPr>
          <a:lstStyle/>
          <a:p>
            <a:r>
              <a:rPr lang="en-US" sz="1600" dirty="0"/>
              <a:t>Pic2</a:t>
            </a:r>
          </a:p>
        </p:txBody>
      </p:sp>
      <p:sp>
        <p:nvSpPr>
          <p:cNvPr id="15" name="Rectangle 14">
            <a:extLst>
              <a:ext uri="{FF2B5EF4-FFF2-40B4-BE49-F238E27FC236}">
                <a16:creationId xmlns:a16="http://schemas.microsoft.com/office/drawing/2014/main" id="{D769C4DF-2B42-7104-FB39-6E4487C98E60}"/>
              </a:ext>
            </a:extLst>
          </p:cNvPr>
          <p:cNvSpPr/>
          <p:nvPr/>
        </p:nvSpPr>
        <p:spPr>
          <a:xfrm>
            <a:off x="2468880" y="5345084"/>
            <a:ext cx="3075709" cy="457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9797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9C3B9EF8-DC74-D8C0-5C03-B54541990715}"/>
              </a:ext>
            </a:extLst>
          </p:cNvPr>
          <p:cNvPicPr>
            <a:picLocks noChangeAspect="1"/>
          </p:cNvPicPr>
          <p:nvPr/>
        </p:nvPicPr>
        <p:blipFill>
          <a:blip r:embed="rId3"/>
          <a:stretch>
            <a:fillRect/>
          </a:stretch>
        </p:blipFill>
        <p:spPr>
          <a:xfrm>
            <a:off x="5203911" y="713731"/>
            <a:ext cx="7281662" cy="5821854"/>
          </a:xfrm>
          <a:prstGeom prst="rect">
            <a:avLst/>
          </a:prstGeom>
        </p:spPr>
      </p:pic>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SETUP </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55</a:t>
            </a:fld>
            <a:endParaRPr lang="en-US" dirty="0"/>
          </a:p>
        </p:txBody>
      </p:sp>
      <p:sp>
        <p:nvSpPr>
          <p:cNvPr id="3" name="TextBox 2">
            <a:extLst>
              <a:ext uri="{FF2B5EF4-FFF2-40B4-BE49-F238E27FC236}">
                <a16:creationId xmlns:a16="http://schemas.microsoft.com/office/drawing/2014/main" id="{39A0BE9C-6240-7CCE-340A-439941D9AF53}"/>
              </a:ext>
            </a:extLst>
          </p:cNvPr>
          <p:cNvSpPr txBox="1"/>
          <p:nvPr/>
        </p:nvSpPr>
        <p:spPr>
          <a:xfrm>
            <a:off x="718820" y="798021"/>
            <a:ext cx="10395296" cy="584775"/>
          </a:xfrm>
          <a:prstGeom prst="rect">
            <a:avLst/>
          </a:prstGeom>
          <a:noFill/>
        </p:spPr>
        <p:txBody>
          <a:bodyPr wrap="square" rtlCol="0">
            <a:spAutoFit/>
          </a:bodyPr>
          <a:lstStyle/>
          <a:p>
            <a:r>
              <a:rPr lang="en-US" sz="1600" b="1" dirty="0">
                <a:latin typeface="+mj-lt"/>
              </a:rPr>
              <a:t>3</a:t>
            </a:r>
            <a:r>
              <a:rPr lang="en-US" sz="1600" dirty="0">
                <a:latin typeface="+mj-lt"/>
              </a:rPr>
              <a:t>. </a:t>
            </a:r>
            <a:r>
              <a:rPr lang="en-US" sz="1600" b="1" dirty="0">
                <a:latin typeface="+mj-lt"/>
              </a:rPr>
              <a:t>Define the schema and resolver for </a:t>
            </a:r>
            <a:r>
              <a:rPr lang="en-US" sz="1600" b="1" dirty="0" err="1">
                <a:latin typeface="+mj-lt"/>
              </a:rPr>
              <a:t>graphql</a:t>
            </a:r>
            <a:r>
              <a:rPr lang="en-US" sz="1600" b="1" dirty="0">
                <a:latin typeface="+mj-lt"/>
              </a:rPr>
              <a:t>.</a:t>
            </a:r>
          </a:p>
          <a:p>
            <a:pPr marL="1257300" lvl="2" indent="-342900">
              <a:buFont typeface="+mj-lt"/>
              <a:buAutoNum type="arabicPeriod"/>
            </a:pPr>
            <a:endParaRPr lang="en-US" sz="1600" dirty="0">
              <a:latin typeface="+mj-lt"/>
            </a:endParaRPr>
          </a:p>
        </p:txBody>
      </p:sp>
      <p:sp>
        <p:nvSpPr>
          <p:cNvPr id="18" name="Rectangle 17">
            <a:extLst>
              <a:ext uri="{FF2B5EF4-FFF2-40B4-BE49-F238E27FC236}">
                <a16:creationId xmlns:a16="http://schemas.microsoft.com/office/drawing/2014/main" id="{352481A3-BB7A-A77E-019D-B1989BFE0C48}"/>
              </a:ext>
            </a:extLst>
          </p:cNvPr>
          <p:cNvSpPr/>
          <p:nvPr/>
        </p:nvSpPr>
        <p:spPr>
          <a:xfrm>
            <a:off x="7121756" y="1564924"/>
            <a:ext cx="4488873" cy="366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29BA96A-5C61-101A-A4F4-3D7DE8534B0E}"/>
              </a:ext>
            </a:extLst>
          </p:cNvPr>
          <p:cNvCxnSpPr/>
          <p:nvPr/>
        </p:nvCxnSpPr>
        <p:spPr>
          <a:xfrm>
            <a:off x="7589520" y="2146935"/>
            <a:ext cx="108065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2C77B74A-0748-EE45-12A3-3B41E4453BF1}"/>
              </a:ext>
            </a:extLst>
          </p:cNvPr>
          <p:cNvCxnSpPr/>
          <p:nvPr/>
        </p:nvCxnSpPr>
        <p:spPr>
          <a:xfrm>
            <a:off x="7382395" y="4802851"/>
            <a:ext cx="1870364"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E212C128-A654-7FA5-7D75-2C7E7AB74B6A}"/>
              </a:ext>
            </a:extLst>
          </p:cNvPr>
          <p:cNvCxnSpPr/>
          <p:nvPr/>
        </p:nvCxnSpPr>
        <p:spPr>
          <a:xfrm>
            <a:off x="7589520" y="3294957"/>
            <a:ext cx="108065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8C9AC96C-BEBC-6099-0ECF-BE00DDB0D0FE}"/>
              </a:ext>
            </a:extLst>
          </p:cNvPr>
          <p:cNvCxnSpPr/>
          <p:nvPr/>
        </p:nvCxnSpPr>
        <p:spPr>
          <a:xfrm>
            <a:off x="7420495" y="4982095"/>
            <a:ext cx="187036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90790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DFAC488-A68A-FE5E-8D5E-693F30870A36}"/>
              </a:ext>
            </a:extLst>
          </p:cNvPr>
          <p:cNvPicPr>
            <a:picLocks noChangeAspect="1"/>
          </p:cNvPicPr>
          <p:nvPr/>
        </p:nvPicPr>
        <p:blipFill>
          <a:blip r:embed="rId3"/>
          <a:stretch>
            <a:fillRect/>
          </a:stretch>
        </p:blipFill>
        <p:spPr>
          <a:xfrm>
            <a:off x="2604027" y="2594410"/>
            <a:ext cx="6624882" cy="1669180"/>
          </a:xfrm>
          <a:prstGeom prst="rect">
            <a:avLst/>
          </a:prstGeom>
        </p:spPr>
      </p:pic>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SETUP </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56</a:t>
            </a:fld>
            <a:endParaRPr lang="en-US" dirty="0"/>
          </a:p>
        </p:txBody>
      </p:sp>
      <p:sp>
        <p:nvSpPr>
          <p:cNvPr id="3" name="TextBox 2">
            <a:extLst>
              <a:ext uri="{FF2B5EF4-FFF2-40B4-BE49-F238E27FC236}">
                <a16:creationId xmlns:a16="http://schemas.microsoft.com/office/drawing/2014/main" id="{39A0BE9C-6240-7CCE-340A-439941D9AF53}"/>
              </a:ext>
            </a:extLst>
          </p:cNvPr>
          <p:cNvSpPr txBox="1"/>
          <p:nvPr/>
        </p:nvSpPr>
        <p:spPr>
          <a:xfrm>
            <a:off x="718820" y="798021"/>
            <a:ext cx="10395296" cy="338554"/>
          </a:xfrm>
          <a:prstGeom prst="rect">
            <a:avLst/>
          </a:prstGeom>
          <a:noFill/>
        </p:spPr>
        <p:txBody>
          <a:bodyPr wrap="square" rtlCol="0">
            <a:spAutoFit/>
          </a:bodyPr>
          <a:lstStyle/>
          <a:p>
            <a:r>
              <a:rPr lang="en-US" sz="1600" b="1" dirty="0">
                <a:latin typeface="+mj-lt"/>
              </a:rPr>
              <a:t>4 . Define routes to fetch data from front end (React/ </a:t>
            </a:r>
            <a:r>
              <a:rPr lang="en-US" sz="1600" b="1" dirty="0" err="1">
                <a:latin typeface="+mj-lt"/>
              </a:rPr>
              <a:t>GraphIQL</a:t>
            </a:r>
            <a:r>
              <a:rPr lang="en-US" sz="1600" b="1" dirty="0">
                <a:latin typeface="+mj-lt"/>
              </a:rPr>
              <a:t>)</a:t>
            </a:r>
          </a:p>
        </p:txBody>
      </p:sp>
      <p:sp>
        <p:nvSpPr>
          <p:cNvPr id="16" name="Rectangle 15">
            <a:extLst>
              <a:ext uri="{FF2B5EF4-FFF2-40B4-BE49-F238E27FC236}">
                <a16:creationId xmlns:a16="http://schemas.microsoft.com/office/drawing/2014/main" id="{EE2FC663-308F-18E6-D3F1-7A19A4ED3F8B}"/>
              </a:ext>
            </a:extLst>
          </p:cNvPr>
          <p:cNvSpPr/>
          <p:nvPr/>
        </p:nvSpPr>
        <p:spPr>
          <a:xfrm>
            <a:off x="2643446" y="3244232"/>
            <a:ext cx="6309361" cy="88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001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SETUP </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57</a:t>
            </a:fld>
            <a:endParaRPr lang="en-US" dirty="0"/>
          </a:p>
        </p:txBody>
      </p:sp>
      <p:sp>
        <p:nvSpPr>
          <p:cNvPr id="3" name="TextBox 2">
            <a:extLst>
              <a:ext uri="{FF2B5EF4-FFF2-40B4-BE49-F238E27FC236}">
                <a16:creationId xmlns:a16="http://schemas.microsoft.com/office/drawing/2014/main" id="{39A0BE9C-6240-7CCE-340A-439941D9AF53}"/>
              </a:ext>
            </a:extLst>
          </p:cNvPr>
          <p:cNvSpPr txBox="1"/>
          <p:nvPr/>
        </p:nvSpPr>
        <p:spPr>
          <a:xfrm>
            <a:off x="718820" y="798021"/>
            <a:ext cx="10395296" cy="338554"/>
          </a:xfrm>
          <a:prstGeom prst="rect">
            <a:avLst/>
          </a:prstGeom>
          <a:noFill/>
        </p:spPr>
        <p:txBody>
          <a:bodyPr wrap="square" rtlCol="0">
            <a:spAutoFit/>
          </a:bodyPr>
          <a:lstStyle/>
          <a:p>
            <a:r>
              <a:rPr lang="en-US" sz="1600" b="1" dirty="0">
                <a:latin typeface="+mj-lt"/>
              </a:rPr>
              <a:t>5. Run the program &amp; Test the </a:t>
            </a:r>
            <a:r>
              <a:rPr lang="en-US" sz="1600" b="1" dirty="0" err="1">
                <a:latin typeface="+mj-lt"/>
              </a:rPr>
              <a:t>GraphQl</a:t>
            </a:r>
            <a:r>
              <a:rPr lang="en-US" sz="1600" b="1" dirty="0">
                <a:latin typeface="+mj-lt"/>
              </a:rPr>
              <a:t> API using browser </a:t>
            </a:r>
          </a:p>
        </p:txBody>
      </p:sp>
      <p:sp>
        <p:nvSpPr>
          <p:cNvPr id="5" name="TextBox 4">
            <a:extLst>
              <a:ext uri="{FF2B5EF4-FFF2-40B4-BE49-F238E27FC236}">
                <a16:creationId xmlns:a16="http://schemas.microsoft.com/office/drawing/2014/main" id="{FC07BD93-F87F-4CF9-B882-F7B06A048ACD}"/>
              </a:ext>
            </a:extLst>
          </p:cNvPr>
          <p:cNvSpPr txBox="1"/>
          <p:nvPr/>
        </p:nvSpPr>
        <p:spPr>
          <a:xfrm>
            <a:off x="718820" y="1134306"/>
            <a:ext cx="10395296" cy="338554"/>
          </a:xfrm>
          <a:prstGeom prst="rect">
            <a:avLst/>
          </a:prstGeom>
          <a:noFill/>
        </p:spPr>
        <p:txBody>
          <a:bodyPr wrap="square" rtlCol="0">
            <a:spAutoFit/>
          </a:bodyPr>
          <a:lstStyle/>
          <a:p>
            <a:r>
              <a:rPr lang="en-US" sz="1600" dirty="0">
                <a:latin typeface="+mj-lt"/>
              </a:rPr>
              <a:t>Run the command “node server.js” again in the terminal and open the browser with URL </a:t>
            </a:r>
            <a:r>
              <a:rPr lang="en-US" sz="1600" dirty="0">
                <a:latin typeface="+mj-lt"/>
                <a:hlinkClick r:id="rId3"/>
              </a:rPr>
              <a:t>http://localhost:4000</a:t>
            </a:r>
            <a:r>
              <a:rPr lang="en-US" sz="1600" dirty="0">
                <a:latin typeface="+mj-lt"/>
              </a:rPr>
              <a:t>“</a:t>
            </a:r>
          </a:p>
        </p:txBody>
      </p:sp>
      <p:pic>
        <p:nvPicPr>
          <p:cNvPr id="7" name="Picture 6">
            <a:extLst>
              <a:ext uri="{FF2B5EF4-FFF2-40B4-BE49-F238E27FC236}">
                <a16:creationId xmlns:a16="http://schemas.microsoft.com/office/drawing/2014/main" id="{5904BEDC-D586-F616-212A-CB8E2253732B}"/>
              </a:ext>
            </a:extLst>
          </p:cNvPr>
          <p:cNvPicPr>
            <a:picLocks noChangeAspect="1"/>
          </p:cNvPicPr>
          <p:nvPr/>
        </p:nvPicPr>
        <p:blipFill>
          <a:blip r:embed="rId4"/>
          <a:stretch>
            <a:fillRect/>
          </a:stretch>
        </p:blipFill>
        <p:spPr>
          <a:xfrm>
            <a:off x="1595178" y="2362200"/>
            <a:ext cx="4629150" cy="2133600"/>
          </a:xfrm>
          <a:prstGeom prst="rect">
            <a:avLst/>
          </a:prstGeom>
        </p:spPr>
      </p:pic>
      <p:pic>
        <p:nvPicPr>
          <p:cNvPr id="9" name="Picture 8">
            <a:extLst>
              <a:ext uri="{FF2B5EF4-FFF2-40B4-BE49-F238E27FC236}">
                <a16:creationId xmlns:a16="http://schemas.microsoft.com/office/drawing/2014/main" id="{EB75E22B-3694-6563-369F-61230CAD522A}"/>
              </a:ext>
            </a:extLst>
          </p:cNvPr>
          <p:cNvPicPr>
            <a:picLocks noChangeAspect="1"/>
          </p:cNvPicPr>
          <p:nvPr/>
        </p:nvPicPr>
        <p:blipFill>
          <a:blip r:embed="rId5"/>
          <a:stretch>
            <a:fillRect/>
          </a:stretch>
        </p:blipFill>
        <p:spPr>
          <a:xfrm>
            <a:off x="6656156" y="2213296"/>
            <a:ext cx="4848225" cy="2276475"/>
          </a:xfrm>
          <a:prstGeom prst="rect">
            <a:avLst/>
          </a:prstGeom>
        </p:spPr>
      </p:pic>
    </p:spTree>
    <p:extLst>
      <p:ext uri="{BB962C8B-B14F-4D97-AF65-F5344CB8AC3E}">
        <p14:creationId xmlns:p14="http://schemas.microsoft.com/office/powerpoint/2010/main" val="2623440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SETUP </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58</a:t>
            </a:fld>
            <a:endParaRPr lang="en-US" dirty="0"/>
          </a:p>
        </p:txBody>
      </p:sp>
      <p:sp>
        <p:nvSpPr>
          <p:cNvPr id="3" name="TextBox 2">
            <a:extLst>
              <a:ext uri="{FF2B5EF4-FFF2-40B4-BE49-F238E27FC236}">
                <a16:creationId xmlns:a16="http://schemas.microsoft.com/office/drawing/2014/main" id="{39A0BE9C-6240-7CCE-340A-439941D9AF53}"/>
              </a:ext>
            </a:extLst>
          </p:cNvPr>
          <p:cNvSpPr txBox="1"/>
          <p:nvPr/>
        </p:nvSpPr>
        <p:spPr>
          <a:xfrm>
            <a:off x="718820" y="798021"/>
            <a:ext cx="10395296" cy="338554"/>
          </a:xfrm>
          <a:prstGeom prst="rect">
            <a:avLst/>
          </a:prstGeom>
          <a:noFill/>
        </p:spPr>
        <p:txBody>
          <a:bodyPr wrap="square" rtlCol="0">
            <a:spAutoFit/>
          </a:bodyPr>
          <a:lstStyle/>
          <a:p>
            <a:r>
              <a:rPr lang="en-US" sz="1600" b="1" dirty="0">
                <a:latin typeface="+mj-lt"/>
              </a:rPr>
              <a:t>Entire code</a:t>
            </a:r>
          </a:p>
        </p:txBody>
      </p:sp>
      <p:pic>
        <p:nvPicPr>
          <p:cNvPr id="8" name="Picture 7">
            <a:extLst>
              <a:ext uri="{FF2B5EF4-FFF2-40B4-BE49-F238E27FC236}">
                <a16:creationId xmlns:a16="http://schemas.microsoft.com/office/drawing/2014/main" id="{18A4C030-F93B-1358-B6CC-8F5F7CA14529}"/>
              </a:ext>
            </a:extLst>
          </p:cNvPr>
          <p:cNvPicPr>
            <a:picLocks noChangeAspect="1"/>
          </p:cNvPicPr>
          <p:nvPr/>
        </p:nvPicPr>
        <p:blipFill>
          <a:blip r:embed="rId3"/>
          <a:stretch>
            <a:fillRect/>
          </a:stretch>
        </p:blipFill>
        <p:spPr>
          <a:xfrm>
            <a:off x="488113" y="2034348"/>
            <a:ext cx="4191954" cy="2276475"/>
          </a:xfrm>
          <a:prstGeom prst="rect">
            <a:avLst/>
          </a:prstGeom>
        </p:spPr>
      </p:pic>
      <p:pic>
        <p:nvPicPr>
          <p:cNvPr id="11" name="Picture 10">
            <a:extLst>
              <a:ext uri="{FF2B5EF4-FFF2-40B4-BE49-F238E27FC236}">
                <a16:creationId xmlns:a16="http://schemas.microsoft.com/office/drawing/2014/main" id="{47554147-BB04-BC2B-70AC-976BFE3786DF}"/>
              </a:ext>
            </a:extLst>
          </p:cNvPr>
          <p:cNvPicPr>
            <a:picLocks noChangeAspect="1"/>
          </p:cNvPicPr>
          <p:nvPr/>
        </p:nvPicPr>
        <p:blipFill>
          <a:blip r:embed="rId4"/>
          <a:stretch>
            <a:fillRect/>
          </a:stretch>
        </p:blipFill>
        <p:spPr>
          <a:xfrm>
            <a:off x="5009866" y="0"/>
            <a:ext cx="7182134" cy="6858000"/>
          </a:xfrm>
          <a:prstGeom prst="rect">
            <a:avLst/>
          </a:prstGeom>
        </p:spPr>
      </p:pic>
    </p:spTree>
    <p:extLst>
      <p:ext uri="{BB962C8B-B14F-4D97-AF65-F5344CB8AC3E}">
        <p14:creationId xmlns:p14="http://schemas.microsoft.com/office/powerpoint/2010/main" val="910323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7007976" y="1054793"/>
            <a:ext cx="4179570" cy="3457971"/>
          </a:xfrm>
        </p:spPr>
        <p:txBody>
          <a:bodyPr/>
          <a:lstStyle/>
          <a:p>
            <a:r>
              <a:rPr lang="en-US" dirty="0"/>
              <a:t>NEXT SESSION</a:t>
            </a:r>
            <a:br>
              <a:rPr lang="en-US" dirty="0"/>
            </a:br>
            <a:br>
              <a:rPr lang="en-US" sz="1800" dirty="0"/>
            </a:br>
            <a:br>
              <a:rPr lang="en-US" sz="1800" dirty="0"/>
            </a:br>
            <a:r>
              <a:rPr lang="en-US" sz="1800" dirty="0"/>
              <a:t>DO IT YOUR SELF</a:t>
            </a:r>
            <a:br>
              <a:rPr lang="en-US" dirty="0"/>
            </a:br>
            <a:br>
              <a:rPr lang="en-US" dirty="0"/>
            </a:br>
            <a:endParaRPr lang="en-US" dirty="0"/>
          </a:p>
        </p:txBody>
      </p:sp>
    </p:spTree>
    <p:extLst>
      <p:ext uri="{BB962C8B-B14F-4D97-AF65-F5344CB8AC3E}">
        <p14:creationId xmlns:p14="http://schemas.microsoft.com/office/powerpoint/2010/main" val="2767977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D9D1D-941A-7C42-42C3-BA26C0F2B2E8}"/>
              </a:ext>
            </a:extLst>
          </p:cNvPr>
          <p:cNvSpPr txBox="1">
            <a:spLocks/>
          </p:cNvSpPr>
          <p:nvPr/>
        </p:nvSpPr>
        <p:spPr>
          <a:xfrm>
            <a:off x="7264400" y="2668242"/>
            <a:ext cx="5461000" cy="35674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dirty="0"/>
              <a:t>WHY </a:t>
            </a:r>
          </a:p>
          <a:p>
            <a:r>
              <a:rPr lang="en-US" sz="4800" dirty="0"/>
              <a:t>GRAPHQL?</a:t>
            </a:r>
          </a:p>
        </p:txBody>
      </p:sp>
    </p:spTree>
    <p:extLst>
      <p:ext uri="{BB962C8B-B14F-4D97-AF65-F5344CB8AC3E}">
        <p14:creationId xmlns:p14="http://schemas.microsoft.com/office/powerpoint/2010/main" val="4090236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DO IT YOUR SELF </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60</a:t>
            </a:fld>
            <a:endParaRPr lang="en-US" dirty="0"/>
          </a:p>
        </p:txBody>
      </p:sp>
      <p:sp>
        <p:nvSpPr>
          <p:cNvPr id="3" name="TextBox 2">
            <a:extLst>
              <a:ext uri="{FF2B5EF4-FFF2-40B4-BE49-F238E27FC236}">
                <a16:creationId xmlns:a16="http://schemas.microsoft.com/office/drawing/2014/main" id="{39A0BE9C-6240-7CCE-340A-439941D9AF53}"/>
              </a:ext>
            </a:extLst>
          </p:cNvPr>
          <p:cNvSpPr txBox="1"/>
          <p:nvPr/>
        </p:nvSpPr>
        <p:spPr>
          <a:xfrm>
            <a:off x="718820" y="798021"/>
            <a:ext cx="10395296" cy="4524315"/>
          </a:xfrm>
          <a:prstGeom prst="rect">
            <a:avLst/>
          </a:prstGeom>
          <a:noFill/>
        </p:spPr>
        <p:txBody>
          <a:bodyPr wrap="square" rtlCol="0">
            <a:spAutoFit/>
          </a:bodyPr>
          <a:lstStyle/>
          <a:p>
            <a:r>
              <a:rPr lang="en-US" sz="1600" b="1" dirty="0">
                <a:latin typeface="+mj-lt"/>
              </a:rPr>
              <a:t>Create a react application with React as front end and </a:t>
            </a:r>
            <a:r>
              <a:rPr lang="en-US" sz="1600" b="1" dirty="0" err="1">
                <a:latin typeface="+mj-lt"/>
              </a:rPr>
              <a:t>nodejs</a:t>
            </a:r>
            <a:r>
              <a:rPr lang="en-US" sz="1600" b="1" dirty="0">
                <a:latin typeface="+mj-lt"/>
              </a:rPr>
              <a:t> as backend with Apollo-</a:t>
            </a:r>
            <a:r>
              <a:rPr lang="en-US" sz="1600" b="1" dirty="0" err="1">
                <a:latin typeface="+mj-lt"/>
              </a:rPr>
              <a:t>graphql</a:t>
            </a:r>
            <a:r>
              <a:rPr lang="en-US" sz="1600" b="1" dirty="0">
                <a:latin typeface="+mj-lt"/>
              </a:rPr>
              <a:t>-server as </a:t>
            </a:r>
            <a:r>
              <a:rPr lang="en-US" sz="1600" b="1" dirty="0" err="1">
                <a:latin typeface="+mj-lt"/>
              </a:rPr>
              <a:t>grpaphql</a:t>
            </a:r>
            <a:r>
              <a:rPr lang="en-US" sz="1600" b="1" dirty="0">
                <a:latin typeface="+mj-lt"/>
              </a:rPr>
              <a:t> server. Then configure the </a:t>
            </a:r>
            <a:r>
              <a:rPr lang="en-US" sz="1600" b="1" dirty="0" err="1">
                <a:latin typeface="+mj-lt"/>
              </a:rPr>
              <a:t>graphql</a:t>
            </a:r>
            <a:r>
              <a:rPr lang="en-US" sz="1600" b="1" dirty="0">
                <a:latin typeface="+mj-lt"/>
              </a:rPr>
              <a:t> as below:</a:t>
            </a:r>
          </a:p>
          <a:p>
            <a:endParaRPr lang="en-US" sz="1600" b="1" dirty="0">
              <a:latin typeface="+mj-lt"/>
            </a:endParaRPr>
          </a:p>
          <a:p>
            <a:pPr marL="285750" indent="-285750">
              <a:buFont typeface="Arial" panose="020B0604020202020204" pitchFamily="34" charset="0"/>
              <a:buChar char="•"/>
            </a:pPr>
            <a:r>
              <a:rPr lang="en-US" sz="1600" b="1" dirty="0">
                <a:latin typeface="+mj-lt"/>
              </a:rPr>
              <a:t>Define a sample array of object as student data source for each student with properties as below (sample </a:t>
            </a:r>
            <a:r>
              <a:rPr lang="en-US" sz="1600" b="1" dirty="0" err="1">
                <a:latin typeface="+mj-lt"/>
              </a:rPr>
              <a:t>json</a:t>
            </a:r>
            <a:r>
              <a:rPr lang="en-US" sz="1600" b="1" dirty="0">
                <a:latin typeface="+mj-lt"/>
              </a:rPr>
              <a:t> has been provided in the last slide):	</a:t>
            </a:r>
          </a:p>
          <a:p>
            <a:pPr marL="742950" lvl="1" indent="-285750">
              <a:buFont typeface="Arial" panose="020B0604020202020204" pitchFamily="34" charset="0"/>
              <a:buChar char="•"/>
            </a:pPr>
            <a:r>
              <a:rPr lang="en-US" sz="1600" b="1" dirty="0" err="1">
                <a:latin typeface="+mj-lt"/>
              </a:rPr>
              <a:t>Id:Int</a:t>
            </a:r>
            <a:endParaRPr lang="en-US" sz="1600" b="1" dirty="0">
              <a:latin typeface="+mj-lt"/>
            </a:endParaRPr>
          </a:p>
          <a:p>
            <a:pPr marL="742950" lvl="1" indent="-285750">
              <a:buFont typeface="Arial" panose="020B0604020202020204" pitchFamily="34" charset="0"/>
              <a:buChar char="•"/>
            </a:pPr>
            <a:r>
              <a:rPr lang="en-US" sz="1600" b="1" dirty="0" err="1">
                <a:latin typeface="+mj-lt"/>
              </a:rPr>
              <a:t>email:String</a:t>
            </a:r>
            <a:endParaRPr lang="en-US" sz="1600" b="1" dirty="0">
              <a:latin typeface="+mj-lt"/>
            </a:endParaRPr>
          </a:p>
          <a:p>
            <a:pPr marL="742950" lvl="1" indent="-285750">
              <a:buFont typeface="Arial" panose="020B0604020202020204" pitchFamily="34" charset="0"/>
              <a:buChar char="•"/>
            </a:pPr>
            <a:r>
              <a:rPr lang="en-US" sz="1600" b="1" dirty="0" err="1">
                <a:latin typeface="+mj-lt"/>
              </a:rPr>
              <a:t>firstName</a:t>
            </a:r>
            <a:r>
              <a:rPr lang="en-US" sz="1600" b="1" dirty="0">
                <a:latin typeface="+mj-lt"/>
              </a:rPr>
              <a:t>: String</a:t>
            </a:r>
          </a:p>
          <a:p>
            <a:pPr marL="742950" lvl="1" indent="-285750">
              <a:buFont typeface="Arial" panose="020B0604020202020204" pitchFamily="34" charset="0"/>
              <a:buChar char="•"/>
            </a:pPr>
            <a:r>
              <a:rPr lang="en-US" sz="1600" b="1" dirty="0" err="1">
                <a:latin typeface="+mj-lt"/>
              </a:rPr>
              <a:t>lastName</a:t>
            </a:r>
            <a:r>
              <a:rPr lang="en-US" sz="1600" b="1" dirty="0">
                <a:latin typeface="+mj-lt"/>
              </a:rPr>
              <a:t>: String</a:t>
            </a:r>
          </a:p>
          <a:p>
            <a:pPr marL="742950" lvl="1" indent="-285750">
              <a:buFont typeface="Arial" panose="020B0604020202020204" pitchFamily="34" charset="0"/>
              <a:buChar char="•"/>
            </a:pPr>
            <a:endParaRPr lang="en-US" sz="1600" b="1" dirty="0">
              <a:latin typeface="+mj-lt"/>
            </a:endParaRPr>
          </a:p>
          <a:p>
            <a:pPr marL="285750" indent="-285750">
              <a:buFont typeface="Arial" panose="020B0604020202020204" pitchFamily="34" charset="0"/>
              <a:buChar char="•"/>
            </a:pPr>
            <a:r>
              <a:rPr lang="en-US" sz="1600" b="1" dirty="0">
                <a:latin typeface="+mj-lt"/>
              </a:rPr>
              <a:t>Define the </a:t>
            </a:r>
            <a:r>
              <a:rPr lang="en-US" sz="1600" b="1" dirty="0" err="1">
                <a:latin typeface="+mj-lt"/>
              </a:rPr>
              <a:t>graphql</a:t>
            </a:r>
            <a:r>
              <a:rPr lang="en-US" sz="1600" b="1" dirty="0">
                <a:latin typeface="+mj-lt"/>
              </a:rPr>
              <a:t> configuration that it returns an array of Student objects when requested. </a:t>
            </a:r>
          </a:p>
          <a:p>
            <a:pPr marL="285750" indent="-285750">
              <a:buFont typeface="Arial" panose="020B0604020202020204" pitchFamily="34" charset="0"/>
              <a:buChar char="•"/>
            </a:pPr>
            <a:r>
              <a:rPr lang="en-US" sz="1600" b="1" dirty="0">
                <a:latin typeface="+mj-lt"/>
              </a:rPr>
              <a:t>With the backend </a:t>
            </a:r>
            <a:r>
              <a:rPr lang="en-US" sz="1600" b="1" dirty="0" err="1">
                <a:latin typeface="+mj-lt"/>
              </a:rPr>
              <a:t>nodejs</a:t>
            </a:r>
            <a:r>
              <a:rPr lang="en-US" sz="1600" b="1" dirty="0">
                <a:latin typeface="+mj-lt"/>
              </a:rPr>
              <a:t>, define routes that serve the </a:t>
            </a:r>
            <a:r>
              <a:rPr lang="en-US" sz="1600" b="1" dirty="0" err="1">
                <a:latin typeface="+mj-lt"/>
              </a:rPr>
              <a:t>graphql</a:t>
            </a:r>
            <a:r>
              <a:rPr lang="en-US" sz="1600" b="1" dirty="0">
                <a:latin typeface="+mj-lt"/>
              </a:rPr>
              <a:t> access points (“/</a:t>
            </a:r>
            <a:r>
              <a:rPr lang="en-US" sz="1600" b="1" dirty="0" err="1">
                <a:latin typeface="+mj-lt"/>
              </a:rPr>
              <a:t>graphql</a:t>
            </a:r>
            <a:r>
              <a:rPr lang="en-US" sz="1600" b="1" dirty="0">
                <a:latin typeface="+mj-lt"/>
              </a:rPr>
              <a:t>”).</a:t>
            </a:r>
          </a:p>
          <a:p>
            <a:pPr marL="285750" indent="-285750">
              <a:buFont typeface="Arial" panose="020B0604020202020204" pitchFamily="34" charset="0"/>
              <a:buChar char="•"/>
            </a:pPr>
            <a:r>
              <a:rPr lang="en-US" sz="1600" b="1" dirty="0">
                <a:latin typeface="+mj-lt"/>
              </a:rPr>
              <a:t>In the front end, there should be a button named “Fetch all Students”. On clicking on this button, student data should be fetched from the  Backend and displayed as a list in the UI as below</a:t>
            </a:r>
          </a:p>
          <a:p>
            <a:pPr marL="285750" indent="-285750">
              <a:buFont typeface="Arial" panose="020B0604020202020204" pitchFamily="34" charset="0"/>
              <a:buChar char="•"/>
            </a:pPr>
            <a:endParaRPr lang="en-US" sz="1600" b="1" dirty="0">
              <a:latin typeface="+mj-lt"/>
            </a:endParaRPr>
          </a:p>
          <a:p>
            <a:pPr marL="742950" lvl="1" indent="-285750">
              <a:buFont typeface="Arial" panose="020B0604020202020204" pitchFamily="34" charset="0"/>
              <a:buChar char="•"/>
            </a:pPr>
            <a:r>
              <a:rPr lang="en-US" sz="1600" b="1" dirty="0">
                <a:latin typeface="+mj-lt"/>
              </a:rPr>
              <a:t>Student Name: </a:t>
            </a:r>
            <a:r>
              <a:rPr lang="en-US" sz="1600" b="1" dirty="0" err="1">
                <a:latin typeface="+mj-lt"/>
              </a:rPr>
              <a:t>firstName+lastName</a:t>
            </a:r>
            <a:endParaRPr lang="en-US" sz="1600" b="1" dirty="0">
              <a:latin typeface="+mj-lt"/>
            </a:endParaRPr>
          </a:p>
          <a:p>
            <a:pPr marL="742950" lvl="1" indent="-285750">
              <a:buFont typeface="Arial" panose="020B0604020202020204" pitchFamily="34" charset="0"/>
              <a:buChar char="•"/>
            </a:pPr>
            <a:r>
              <a:rPr lang="en-US" sz="1600" b="1" dirty="0">
                <a:latin typeface="+mj-lt"/>
              </a:rPr>
              <a:t>Student Id: id</a:t>
            </a:r>
          </a:p>
          <a:p>
            <a:pPr marL="742950" lvl="1" indent="-285750">
              <a:buFont typeface="Arial" panose="020B0604020202020204" pitchFamily="34" charset="0"/>
              <a:buChar char="•"/>
            </a:pPr>
            <a:r>
              <a:rPr lang="en-US" sz="1600" b="1" dirty="0">
                <a:latin typeface="+mj-lt"/>
              </a:rPr>
              <a:t>Email: email</a:t>
            </a:r>
          </a:p>
        </p:txBody>
      </p:sp>
    </p:spTree>
    <p:extLst>
      <p:ext uri="{BB962C8B-B14F-4D97-AF65-F5344CB8AC3E}">
        <p14:creationId xmlns:p14="http://schemas.microsoft.com/office/powerpoint/2010/main" val="256920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322415"/>
            <a:ext cx="9953308" cy="587374"/>
          </a:xfrm>
        </p:spPr>
        <p:txBody>
          <a:bodyPr anchor="t"/>
          <a:lstStyle/>
          <a:p>
            <a:r>
              <a:rPr lang="en-US" dirty="0"/>
              <a:t>DO IT YOUR SELF </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61</a:t>
            </a:fld>
            <a:endParaRPr lang="en-US" dirty="0"/>
          </a:p>
        </p:txBody>
      </p:sp>
      <p:sp>
        <p:nvSpPr>
          <p:cNvPr id="5" name="TextBox 4">
            <a:extLst>
              <a:ext uri="{FF2B5EF4-FFF2-40B4-BE49-F238E27FC236}">
                <a16:creationId xmlns:a16="http://schemas.microsoft.com/office/drawing/2014/main" id="{FA17FCE4-0C4E-E687-0E75-43DF25277D76}"/>
              </a:ext>
            </a:extLst>
          </p:cNvPr>
          <p:cNvSpPr txBox="1"/>
          <p:nvPr/>
        </p:nvSpPr>
        <p:spPr>
          <a:xfrm>
            <a:off x="4748959" y="1328255"/>
            <a:ext cx="6118167" cy="4324261"/>
          </a:xfrm>
          <a:prstGeom prst="rect">
            <a:avLst/>
          </a:prstGeom>
          <a:noFill/>
        </p:spPr>
        <p:txBody>
          <a:bodyPr wrap="square">
            <a:spAutoFit/>
          </a:bodyPr>
          <a:lstStyle/>
          <a:p>
            <a:r>
              <a:rPr lang="en-US" sz="1100" b="0" dirty="0">
                <a:effectLst/>
                <a:latin typeface="Consolas" panose="020B0609020204030204" pitchFamily="49" charset="0"/>
              </a:rPr>
              <a:t>[</a:t>
            </a:r>
          </a:p>
          <a:p>
            <a:r>
              <a:rPr lang="en-US" sz="1100" b="0" dirty="0">
                <a:effectLst/>
                <a:latin typeface="Consolas" panose="020B0609020204030204" pitchFamily="49" charset="0"/>
              </a:rPr>
              <a:t>  {</a:t>
            </a:r>
          </a:p>
          <a:p>
            <a:r>
              <a:rPr lang="en-US" sz="1100" b="0" dirty="0">
                <a:effectLst/>
                <a:latin typeface="Consolas" panose="020B0609020204030204" pitchFamily="49" charset="0"/>
              </a:rPr>
              <a:t>    "id": "S1001",</a:t>
            </a:r>
          </a:p>
          <a:p>
            <a:r>
              <a:rPr lang="en-US" sz="1100" b="0" dirty="0">
                <a:effectLst/>
                <a:latin typeface="Consolas" panose="020B0609020204030204" pitchFamily="49" charset="0"/>
              </a:rPr>
              <a:t>    "</a:t>
            </a:r>
            <a:r>
              <a:rPr lang="en-US" sz="1100" b="0" dirty="0" err="1">
                <a:effectLst/>
                <a:latin typeface="Consolas" panose="020B0609020204030204" pitchFamily="49" charset="0"/>
              </a:rPr>
              <a:t>email":”mohtasim@sample.org</a:t>
            </a:r>
            <a:r>
              <a:rPr lang="en-US" sz="1100" b="0" dirty="0">
                <a:effectLst/>
                <a:latin typeface="Consolas" panose="020B0609020204030204" pitchFamily="49" charset="0"/>
              </a:rPr>
              <a:t>”</a:t>
            </a:r>
            <a:r>
              <a:rPr lang="en-US" sz="1100" dirty="0">
                <a:latin typeface="Consolas" panose="020B0609020204030204" pitchFamily="49" charset="0"/>
              </a:rPr>
              <a:t>,</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firstName</a:t>
            </a:r>
            <a:r>
              <a:rPr lang="en-US" sz="1100" b="0" dirty="0">
                <a:effectLst/>
                <a:latin typeface="Consolas" panose="020B0609020204030204" pitchFamily="49" charset="0"/>
              </a:rPr>
              <a:t>": "</a:t>
            </a:r>
            <a:r>
              <a:rPr lang="en-US" sz="1100" b="0" dirty="0" err="1">
                <a:effectLst/>
                <a:latin typeface="Consolas" panose="020B0609020204030204" pitchFamily="49" charset="0"/>
              </a:rPr>
              <a:t>Mohtashim</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lastName</a:t>
            </a:r>
            <a:r>
              <a:rPr lang="en-US" sz="1100" b="0" dirty="0">
                <a:effectLst/>
                <a:latin typeface="Consolas" panose="020B0609020204030204" pitchFamily="49" charset="0"/>
              </a:rPr>
              <a:t>": "Mohammad",   },</a:t>
            </a:r>
          </a:p>
          <a:p>
            <a:r>
              <a:rPr lang="en-US" sz="1100" b="0" dirty="0">
                <a:effectLst/>
                <a:latin typeface="Consolas" panose="020B0609020204030204" pitchFamily="49" charset="0"/>
              </a:rPr>
              <a:t>  {</a:t>
            </a:r>
          </a:p>
          <a:p>
            <a:r>
              <a:rPr lang="en-US" sz="1100" b="0" dirty="0">
                <a:effectLst/>
                <a:latin typeface="Consolas" panose="020B0609020204030204" pitchFamily="49" charset="0"/>
              </a:rPr>
              <a:t>    "id": "S1002",</a:t>
            </a:r>
          </a:p>
          <a:p>
            <a:r>
              <a:rPr lang="en-US" sz="1100" b="0" dirty="0">
                <a:effectLst/>
                <a:latin typeface="Consolas" panose="020B0609020204030204" pitchFamily="49" charset="0"/>
              </a:rPr>
              <a:t>    "email": "kannan@sample.org",</a:t>
            </a:r>
          </a:p>
          <a:p>
            <a:r>
              <a:rPr lang="en-US" sz="1100" b="0" dirty="0">
                <a:effectLst/>
                <a:latin typeface="Consolas" panose="020B0609020204030204" pitchFamily="49" charset="0"/>
              </a:rPr>
              <a:t>    "</a:t>
            </a:r>
            <a:r>
              <a:rPr lang="en-US" sz="1100" b="0" dirty="0" err="1">
                <a:effectLst/>
                <a:latin typeface="Consolas" panose="020B0609020204030204" pitchFamily="49" charset="0"/>
              </a:rPr>
              <a:t>firstName</a:t>
            </a:r>
            <a:r>
              <a:rPr lang="en-US" sz="1100" b="0" dirty="0">
                <a:effectLst/>
                <a:latin typeface="Consolas" panose="020B0609020204030204" pitchFamily="49" charset="0"/>
              </a:rPr>
              <a:t>": "Kannan",</a:t>
            </a:r>
          </a:p>
          <a:p>
            <a:r>
              <a:rPr lang="en-US" sz="1100" b="0" dirty="0">
                <a:effectLst/>
                <a:latin typeface="Consolas" panose="020B0609020204030204" pitchFamily="49" charset="0"/>
              </a:rPr>
              <a:t>    "</a:t>
            </a:r>
            <a:r>
              <a:rPr lang="en-US" sz="1100" b="0" dirty="0" err="1">
                <a:effectLst/>
                <a:latin typeface="Consolas" panose="020B0609020204030204" pitchFamily="49" charset="0"/>
              </a:rPr>
              <a:t>lastName</a:t>
            </a:r>
            <a:r>
              <a:rPr lang="en-US" sz="1100" b="0" dirty="0">
                <a:effectLst/>
                <a:latin typeface="Consolas" panose="020B0609020204030204" pitchFamily="49" charset="0"/>
              </a:rPr>
              <a:t>": "Sudhakaran</a:t>
            </a: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p>
          <a:p>
            <a:r>
              <a:rPr lang="en-US" sz="1100" b="0" dirty="0">
                <a:effectLst/>
                <a:latin typeface="Consolas" panose="020B0609020204030204" pitchFamily="49" charset="0"/>
              </a:rPr>
              <a:t>    "id": "S1003",</a:t>
            </a:r>
          </a:p>
          <a:p>
            <a:r>
              <a:rPr lang="en-US" sz="1100" b="0" dirty="0">
                <a:effectLst/>
                <a:latin typeface="Consolas" panose="020B0609020204030204" pitchFamily="49" charset="0"/>
              </a:rPr>
              <a:t>    "email": "kiran@sample.org",</a:t>
            </a:r>
          </a:p>
          <a:p>
            <a:r>
              <a:rPr lang="en-US" sz="1100" b="0" dirty="0">
                <a:effectLst/>
                <a:latin typeface="Consolas" panose="020B0609020204030204" pitchFamily="49" charset="0"/>
              </a:rPr>
              <a:t>    "</a:t>
            </a:r>
            <a:r>
              <a:rPr lang="en-US" sz="1100" b="0" dirty="0" err="1">
                <a:effectLst/>
                <a:latin typeface="Consolas" panose="020B0609020204030204" pitchFamily="49" charset="0"/>
              </a:rPr>
              <a:t>firstName</a:t>
            </a:r>
            <a:r>
              <a:rPr lang="en-US" sz="1100" b="0" dirty="0">
                <a:effectLst/>
                <a:latin typeface="Consolas" panose="020B0609020204030204" pitchFamily="49" charset="0"/>
              </a:rPr>
              <a:t>": "Kiran",</a:t>
            </a:r>
          </a:p>
          <a:p>
            <a:r>
              <a:rPr lang="en-US" sz="1100" b="0" dirty="0">
                <a:effectLst/>
                <a:latin typeface="Consolas" panose="020B0609020204030204" pitchFamily="49" charset="0"/>
              </a:rPr>
              <a:t>    "</a:t>
            </a:r>
            <a:r>
              <a:rPr lang="en-US" sz="1100" b="0" dirty="0" err="1">
                <a:effectLst/>
                <a:latin typeface="Consolas" panose="020B0609020204030204" pitchFamily="49" charset="0"/>
              </a:rPr>
              <a:t>lastName</a:t>
            </a:r>
            <a:r>
              <a:rPr lang="en-US" sz="1100" b="0" dirty="0">
                <a:effectLst/>
                <a:latin typeface="Consolas" panose="020B0609020204030204" pitchFamily="49" charset="0"/>
              </a:rPr>
              <a:t>": "john“</a:t>
            </a: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p>
          <a:p>
            <a:r>
              <a:rPr lang="en-US" sz="1100" b="0" dirty="0">
                <a:effectLst/>
                <a:latin typeface="Consolas" panose="020B0609020204030204" pitchFamily="49" charset="0"/>
              </a:rPr>
              <a:t>    "id": "S1004",</a:t>
            </a:r>
          </a:p>
          <a:p>
            <a:r>
              <a:rPr lang="en-US" sz="1100" b="0" dirty="0">
                <a:effectLst/>
                <a:latin typeface="Consolas" panose="020B0609020204030204" pitchFamily="49" charset="0"/>
              </a:rPr>
              <a:t>    "email": "kiran@sample.org",</a:t>
            </a:r>
          </a:p>
          <a:p>
            <a:r>
              <a:rPr lang="en-US" sz="1100" b="0" dirty="0">
                <a:effectLst/>
                <a:latin typeface="Consolas" panose="020B0609020204030204" pitchFamily="49" charset="0"/>
              </a:rPr>
              <a:t>    "</a:t>
            </a:r>
            <a:r>
              <a:rPr lang="en-US" sz="1100" b="0" dirty="0" err="1">
                <a:effectLst/>
                <a:latin typeface="Consolas" panose="020B0609020204030204" pitchFamily="49" charset="0"/>
              </a:rPr>
              <a:t>firstName</a:t>
            </a:r>
            <a:r>
              <a:rPr lang="en-US" sz="1100" b="0" dirty="0">
                <a:effectLst/>
                <a:latin typeface="Consolas" panose="020B0609020204030204" pitchFamily="49" charset="0"/>
              </a:rPr>
              <a:t>": "Tim",</a:t>
            </a:r>
          </a:p>
          <a:p>
            <a:r>
              <a:rPr lang="en-US" sz="1100" b="0" dirty="0">
                <a:effectLst/>
                <a:latin typeface="Consolas" panose="020B0609020204030204" pitchFamily="49" charset="0"/>
              </a:rPr>
              <a:t>    "</a:t>
            </a:r>
            <a:r>
              <a:rPr lang="en-US" sz="1100" b="0" dirty="0" err="1">
                <a:effectLst/>
                <a:latin typeface="Consolas" panose="020B0609020204030204" pitchFamily="49" charset="0"/>
              </a:rPr>
              <a:t>lastName</a:t>
            </a:r>
            <a:r>
              <a:rPr lang="en-US" sz="1100" b="0" dirty="0">
                <a:effectLst/>
                <a:latin typeface="Consolas" panose="020B0609020204030204" pitchFamily="49" charset="0"/>
              </a:rPr>
              <a:t>": "George“</a:t>
            </a:r>
          </a:p>
          <a:p>
            <a:r>
              <a:rPr lang="en-US" sz="1100" b="0" dirty="0">
                <a:effectLst/>
                <a:latin typeface="Consolas" panose="020B0609020204030204" pitchFamily="49" charset="0"/>
              </a:rPr>
              <a:t>  }</a:t>
            </a:r>
          </a:p>
          <a:p>
            <a:r>
              <a:rPr lang="en-US" sz="1100" dirty="0">
                <a:latin typeface="Consolas" panose="020B0609020204030204" pitchFamily="49" charset="0"/>
              </a:rPr>
              <a:t>]</a:t>
            </a:r>
            <a:endParaRPr lang="en-US" sz="1100" b="0" dirty="0">
              <a:effectLst/>
              <a:latin typeface="Consolas" panose="020B0609020204030204" pitchFamily="49" charset="0"/>
            </a:endParaRPr>
          </a:p>
        </p:txBody>
      </p:sp>
      <p:sp>
        <p:nvSpPr>
          <p:cNvPr id="4" name="TextBox 3">
            <a:extLst>
              <a:ext uri="{FF2B5EF4-FFF2-40B4-BE49-F238E27FC236}">
                <a16:creationId xmlns:a16="http://schemas.microsoft.com/office/drawing/2014/main" id="{44B16CF5-7FEF-87DB-A2D0-CA1E6A95665A}"/>
              </a:ext>
            </a:extLst>
          </p:cNvPr>
          <p:cNvSpPr txBox="1"/>
          <p:nvPr/>
        </p:nvSpPr>
        <p:spPr>
          <a:xfrm>
            <a:off x="1296785" y="1463040"/>
            <a:ext cx="1604357" cy="369332"/>
          </a:xfrm>
          <a:prstGeom prst="rect">
            <a:avLst/>
          </a:prstGeom>
          <a:noFill/>
        </p:spPr>
        <p:txBody>
          <a:bodyPr wrap="square" rtlCol="0">
            <a:spAutoFit/>
          </a:bodyPr>
          <a:lstStyle/>
          <a:p>
            <a:r>
              <a:rPr lang="en-US" dirty="0"/>
              <a:t>Sample JSON</a:t>
            </a:r>
          </a:p>
        </p:txBody>
      </p:sp>
    </p:spTree>
    <p:extLst>
      <p:ext uri="{BB962C8B-B14F-4D97-AF65-F5344CB8AC3E}">
        <p14:creationId xmlns:p14="http://schemas.microsoft.com/office/powerpoint/2010/main" val="1277036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a:noAutofit/>
          </a:bodyPr>
          <a:lstStyle/>
          <a:p>
            <a:r>
              <a:rPr lang="en-US"/>
              <a:t>Noufal Puthenpeedikayil</a:t>
            </a:r>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62</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HOW??</a:t>
            </a:r>
            <a:endParaRPr lang="en-US" sz="2800"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p:sp>
        <p:nvSpPr>
          <p:cNvPr id="7" name="TextBox 6">
            <a:extLst>
              <a:ext uri="{FF2B5EF4-FFF2-40B4-BE49-F238E27FC236}">
                <a16:creationId xmlns:a16="http://schemas.microsoft.com/office/drawing/2014/main" id="{FDCF2AD7-AD32-C36C-133A-810C7E82FAFC}"/>
              </a:ext>
            </a:extLst>
          </p:cNvPr>
          <p:cNvSpPr txBox="1"/>
          <p:nvPr/>
        </p:nvSpPr>
        <p:spPr>
          <a:xfrm>
            <a:off x="872837" y="1216423"/>
            <a:ext cx="10874778" cy="3046988"/>
          </a:xfrm>
          <a:prstGeom prst="rect">
            <a:avLst/>
          </a:prstGeom>
          <a:noFill/>
        </p:spPr>
        <p:txBody>
          <a:bodyPr wrap="square" rtlCol="0">
            <a:spAutoFit/>
          </a:bodyPr>
          <a:lstStyle/>
          <a:p>
            <a:pPr marL="285750" indent="-285750">
              <a:buFont typeface="Arial" panose="020B0604020202020204" pitchFamily="34" charset="0"/>
              <a:buChar char="•"/>
            </a:pPr>
            <a:r>
              <a:rPr lang="en-US" sz="1600" b="1" dirty="0"/>
              <a:t>How GRAPHQL Works? </a:t>
            </a:r>
          </a:p>
          <a:p>
            <a:endParaRPr lang="en-US" sz="1600" dirty="0"/>
          </a:p>
          <a:p>
            <a:pPr marL="742950" lvl="1" indent="-285750">
              <a:buFont typeface="Arial" panose="020B0604020202020204" pitchFamily="34" charset="0"/>
              <a:buChar char="•"/>
            </a:pPr>
            <a:r>
              <a:rPr lang="en-US" sz="1600" b="0" i="0" dirty="0" err="1">
                <a:solidFill>
                  <a:srgbClr val="303030"/>
                </a:solidFill>
                <a:effectLst/>
                <a:latin typeface="Nunito" pitchFamily="2" charset="0"/>
              </a:rPr>
              <a:t>GraphQL</a:t>
            </a:r>
            <a:r>
              <a:rPr lang="en-US" sz="1600" b="0" i="0" dirty="0">
                <a:solidFill>
                  <a:srgbClr val="303030"/>
                </a:solidFill>
                <a:effectLst/>
                <a:latin typeface="Nunito" pitchFamily="2" charset="0"/>
              </a:rPr>
              <a:t> works by sending operations to an endpoint. There are three types of operations: </a:t>
            </a:r>
          </a:p>
          <a:p>
            <a:pPr marL="1200150" lvl="2" indent="-285750">
              <a:buFont typeface="Arial" panose="020B0604020202020204" pitchFamily="34" charset="0"/>
              <a:buChar char="•"/>
            </a:pPr>
            <a:r>
              <a:rPr lang="en-US" sz="1600" b="1" i="0" dirty="0">
                <a:solidFill>
                  <a:srgbClr val="303030"/>
                </a:solidFill>
                <a:effectLst/>
                <a:latin typeface="Nunito" pitchFamily="2" charset="0"/>
              </a:rPr>
              <a:t>queries </a:t>
            </a:r>
          </a:p>
          <a:p>
            <a:pPr marL="1200150" lvl="2" indent="-285750">
              <a:buFont typeface="Arial" panose="020B0604020202020204" pitchFamily="34" charset="0"/>
              <a:buChar char="•"/>
            </a:pPr>
            <a:r>
              <a:rPr lang="en-US" sz="1600" b="1" i="0" dirty="0">
                <a:solidFill>
                  <a:srgbClr val="303030"/>
                </a:solidFill>
                <a:effectLst/>
                <a:latin typeface="Nunito" pitchFamily="2" charset="0"/>
              </a:rPr>
              <a:t>Mutations</a:t>
            </a:r>
          </a:p>
          <a:p>
            <a:pPr marL="1200150" lvl="2" indent="-285750">
              <a:buFont typeface="Arial" panose="020B0604020202020204" pitchFamily="34" charset="0"/>
              <a:buChar char="•"/>
            </a:pPr>
            <a:r>
              <a:rPr lang="en-US" sz="1600" b="1" i="0" dirty="0">
                <a:solidFill>
                  <a:srgbClr val="303030"/>
                </a:solidFill>
                <a:effectLst/>
                <a:latin typeface="Nunito" pitchFamily="2" charset="0"/>
              </a:rPr>
              <a:t>subscriptions.</a:t>
            </a:r>
          </a:p>
          <a:p>
            <a:pPr marL="1200150" lvl="2" indent="-285750">
              <a:buFont typeface="Arial" panose="020B0604020202020204" pitchFamily="34" charset="0"/>
              <a:buChar char="•"/>
            </a:pPr>
            <a:endParaRPr lang="en-US" sz="1600" dirty="0">
              <a:solidFill>
                <a:srgbClr val="303030"/>
              </a:solidFill>
              <a:latin typeface="Nunito" pitchFamily="2" charset="0"/>
            </a:endParaRPr>
          </a:p>
          <a:p>
            <a:pPr lvl="2"/>
            <a:r>
              <a:rPr lang="en-US" sz="1600" b="0" i="0" dirty="0">
                <a:solidFill>
                  <a:srgbClr val="303030"/>
                </a:solidFill>
                <a:effectLst/>
                <a:latin typeface="Nunito" pitchFamily="2" charset="0"/>
              </a:rPr>
              <a:t>A query is sent through an HTTP POST call to retrieve data. </a:t>
            </a:r>
          </a:p>
          <a:p>
            <a:pPr lvl="2"/>
            <a:r>
              <a:rPr lang="en-US" sz="1600" b="0" i="0" dirty="0">
                <a:solidFill>
                  <a:srgbClr val="303030"/>
                </a:solidFill>
                <a:effectLst/>
                <a:latin typeface="Nunito" pitchFamily="2" charset="0"/>
              </a:rPr>
              <a:t>A mutation is also sent through a HTTP POST and is used to modify data. </a:t>
            </a:r>
          </a:p>
          <a:p>
            <a:pPr lvl="2"/>
            <a:r>
              <a:rPr lang="en-US" sz="1600" b="0" i="0" dirty="0">
                <a:solidFill>
                  <a:srgbClr val="303030"/>
                </a:solidFill>
                <a:effectLst/>
                <a:latin typeface="Nunito" pitchFamily="2" charset="0"/>
              </a:rPr>
              <a:t>A subscription uses </a:t>
            </a:r>
            <a:r>
              <a:rPr lang="en-US" sz="1600" b="0" i="0" dirty="0" err="1">
                <a:solidFill>
                  <a:srgbClr val="303030"/>
                </a:solidFill>
                <a:effectLst/>
                <a:latin typeface="Nunito" pitchFamily="2" charset="0"/>
              </a:rPr>
              <a:t>WebSockets</a:t>
            </a:r>
            <a:r>
              <a:rPr lang="en-US" sz="1600" b="0" i="0" dirty="0">
                <a:solidFill>
                  <a:srgbClr val="303030"/>
                </a:solidFill>
                <a:effectLst/>
                <a:latin typeface="Nunito" pitchFamily="2" charset="0"/>
              </a:rPr>
              <a:t> to receive events.</a:t>
            </a:r>
            <a:endParaRPr lang="en-US" sz="1600" dirty="0"/>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3" name="TextBox 2">
            <a:extLst>
              <a:ext uri="{FF2B5EF4-FFF2-40B4-BE49-F238E27FC236}">
                <a16:creationId xmlns:a16="http://schemas.microsoft.com/office/drawing/2014/main" id="{BF033FAA-5C2F-CC07-9F32-BA964A9F2F0B}"/>
              </a:ext>
            </a:extLst>
          </p:cNvPr>
          <p:cNvSpPr txBox="1"/>
          <p:nvPr/>
        </p:nvSpPr>
        <p:spPr>
          <a:xfrm>
            <a:off x="931027" y="4401216"/>
            <a:ext cx="10874778"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a:t>What are the other API Techniques that match with </a:t>
            </a:r>
            <a:r>
              <a:rPr lang="en-US" sz="1600" b="1" dirty="0" err="1"/>
              <a:t>GraphQL</a:t>
            </a:r>
            <a:r>
              <a:rPr lang="en-US" sz="1600" b="1" dirty="0"/>
              <a:t>? </a:t>
            </a:r>
          </a:p>
          <a:p>
            <a:endParaRPr lang="en-US" sz="1600" dirty="0"/>
          </a:p>
          <a:p>
            <a:pPr marL="742950" lvl="1" indent="-285750">
              <a:buFont typeface="Arial" panose="020B0604020202020204" pitchFamily="34" charset="0"/>
              <a:buChar char="•"/>
            </a:pPr>
            <a:r>
              <a:rPr lang="en-US" sz="1600" dirty="0"/>
              <a:t>RPC (Remote Procedure Call)</a:t>
            </a:r>
          </a:p>
          <a:p>
            <a:pPr marL="742950" lvl="1" indent="-285750">
              <a:buFont typeface="Arial" panose="020B0604020202020204" pitchFamily="34" charset="0"/>
              <a:buChar char="•"/>
            </a:pPr>
            <a:r>
              <a:rPr lang="en-US" sz="1600" dirty="0"/>
              <a:t>REST (Representational State Transfer) </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68996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BA1A67-8ECD-9AD3-8273-15FC9F03B97D}"/>
              </a:ext>
            </a:extLst>
          </p:cNvPr>
          <p:cNvSpPr txBox="1">
            <a:spLocks/>
          </p:cNvSpPr>
          <p:nvPr/>
        </p:nvSpPr>
        <p:spPr>
          <a:xfrm>
            <a:off x="511926" y="122451"/>
            <a:ext cx="11416838" cy="14179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dirty="0"/>
              <a:t>Difference  </a:t>
            </a:r>
            <a:r>
              <a:rPr lang="en-US" sz="4800" dirty="0"/>
              <a:t>RPC </a:t>
            </a:r>
            <a:r>
              <a:rPr lang="en-US" sz="2400" dirty="0"/>
              <a:t>&amp;</a:t>
            </a:r>
            <a:r>
              <a:rPr lang="en-US" sz="4800" dirty="0"/>
              <a:t> REST &amp; GRAPHQL</a:t>
            </a:r>
          </a:p>
        </p:txBody>
      </p:sp>
      <p:pic>
        <p:nvPicPr>
          <p:cNvPr id="7174" name="Picture 6" descr="gRPC – a powerful tool for building modern applications | zen8labs">
            <a:extLst>
              <a:ext uri="{FF2B5EF4-FFF2-40B4-BE49-F238E27FC236}">
                <a16:creationId xmlns:a16="http://schemas.microsoft.com/office/drawing/2014/main" id="{882987F0-CE0F-BC43-5A09-F824EF3E2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34" y="831442"/>
            <a:ext cx="5123542" cy="263290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hoosing the Right API Communication: REST vs gRPC vs WebSocket | by Mamun  | Medium">
            <a:extLst>
              <a:ext uri="{FF2B5EF4-FFF2-40B4-BE49-F238E27FC236}">
                <a16:creationId xmlns:a16="http://schemas.microsoft.com/office/drawing/2014/main" id="{C12C1E0B-C79A-6F75-A875-61BF63AAD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7852" y="3718445"/>
            <a:ext cx="5205621" cy="270239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gRPC vs REST: Side by Side Comparison">
            <a:extLst>
              <a:ext uri="{FF2B5EF4-FFF2-40B4-BE49-F238E27FC236}">
                <a16:creationId xmlns:a16="http://schemas.microsoft.com/office/drawing/2014/main" id="{46EFD281-D1C9-7E4E-E8ED-1FA92EE77E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733" y="3608559"/>
            <a:ext cx="5205621" cy="2808866"/>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Sharing data in a Microservices Architecture using GraphQL | by Bruno  Soares | GetNinjas">
            <a:extLst>
              <a:ext uri="{FF2B5EF4-FFF2-40B4-BE49-F238E27FC236}">
                <a16:creationId xmlns:a16="http://schemas.microsoft.com/office/drawing/2014/main" id="{E685F2C9-77A2-F3F0-1076-1F833D2A9A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0345" y="831442"/>
            <a:ext cx="5403128" cy="27043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4C6F6C-CB21-CC56-7D1F-1F28410B1368}"/>
              </a:ext>
            </a:extLst>
          </p:cNvPr>
          <p:cNvSpPr txBox="1"/>
          <p:nvPr/>
        </p:nvSpPr>
        <p:spPr>
          <a:xfrm>
            <a:off x="511926" y="2982455"/>
            <a:ext cx="588623" cy="369332"/>
          </a:xfrm>
          <a:prstGeom prst="rect">
            <a:avLst/>
          </a:prstGeom>
          <a:noFill/>
        </p:spPr>
        <p:txBody>
          <a:bodyPr wrap="none" rtlCol="0">
            <a:spAutoFit/>
          </a:bodyPr>
          <a:lstStyle/>
          <a:p>
            <a:r>
              <a:rPr lang="en-US" dirty="0"/>
              <a:t>RPC</a:t>
            </a:r>
          </a:p>
        </p:txBody>
      </p:sp>
      <p:sp>
        <p:nvSpPr>
          <p:cNvPr id="3" name="TextBox 2">
            <a:extLst>
              <a:ext uri="{FF2B5EF4-FFF2-40B4-BE49-F238E27FC236}">
                <a16:creationId xmlns:a16="http://schemas.microsoft.com/office/drawing/2014/main" id="{240A6BAF-DA12-AAA5-A45E-4325CD1811F6}"/>
              </a:ext>
            </a:extLst>
          </p:cNvPr>
          <p:cNvSpPr txBox="1"/>
          <p:nvPr/>
        </p:nvSpPr>
        <p:spPr>
          <a:xfrm>
            <a:off x="2825635" y="3613214"/>
            <a:ext cx="588623" cy="369332"/>
          </a:xfrm>
          <a:prstGeom prst="rect">
            <a:avLst/>
          </a:prstGeom>
          <a:noFill/>
        </p:spPr>
        <p:txBody>
          <a:bodyPr wrap="none" rtlCol="0">
            <a:spAutoFit/>
          </a:bodyPr>
          <a:lstStyle/>
          <a:p>
            <a:r>
              <a:rPr lang="en-US" dirty="0"/>
              <a:t>RPC</a:t>
            </a:r>
          </a:p>
        </p:txBody>
      </p:sp>
      <p:sp>
        <p:nvSpPr>
          <p:cNvPr id="5" name="TextBox 4">
            <a:extLst>
              <a:ext uri="{FF2B5EF4-FFF2-40B4-BE49-F238E27FC236}">
                <a16:creationId xmlns:a16="http://schemas.microsoft.com/office/drawing/2014/main" id="{926A68C9-C02F-DDE1-B26B-E76A16FC5BE8}"/>
              </a:ext>
            </a:extLst>
          </p:cNvPr>
          <p:cNvSpPr txBox="1"/>
          <p:nvPr/>
        </p:nvSpPr>
        <p:spPr>
          <a:xfrm>
            <a:off x="6417852" y="1540433"/>
            <a:ext cx="1165704" cy="369332"/>
          </a:xfrm>
          <a:prstGeom prst="rect">
            <a:avLst/>
          </a:prstGeom>
          <a:noFill/>
        </p:spPr>
        <p:txBody>
          <a:bodyPr wrap="none" rtlCol="0">
            <a:spAutoFit/>
          </a:bodyPr>
          <a:lstStyle/>
          <a:p>
            <a:r>
              <a:rPr lang="en-US" dirty="0"/>
              <a:t>GRAPHQL</a:t>
            </a:r>
          </a:p>
        </p:txBody>
      </p:sp>
      <p:sp>
        <p:nvSpPr>
          <p:cNvPr id="6" name="TextBox 5">
            <a:extLst>
              <a:ext uri="{FF2B5EF4-FFF2-40B4-BE49-F238E27FC236}">
                <a16:creationId xmlns:a16="http://schemas.microsoft.com/office/drawing/2014/main" id="{9018F69B-B282-ED8C-E0F0-973F16F8339F}"/>
              </a:ext>
            </a:extLst>
          </p:cNvPr>
          <p:cNvSpPr txBox="1"/>
          <p:nvPr/>
        </p:nvSpPr>
        <p:spPr>
          <a:xfrm>
            <a:off x="8777742" y="3697153"/>
            <a:ext cx="682366" cy="369332"/>
          </a:xfrm>
          <a:prstGeom prst="rect">
            <a:avLst/>
          </a:prstGeom>
          <a:noFill/>
        </p:spPr>
        <p:txBody>
          <a:bodyPr wrap="none" rtlCol="0">
            <a:spAutoFit/>
          </a:bodyPr>
          <a:lstStyle/>
          <a:p>
            <a:r>
              <a:rPr lang="en-US" dirty="0"/>
              <a:t>REST</a:t>
            </a:r>
          </a:p>
        </p:txBody>
      </p:sp>
    </p:spTree>
    <p:extLst>
      <p:ext uri="{BB962C8B-B14F-4D97-AF65-F5344CB8AC3E}">
        <p14:creationId xmlns:p14="http://schemas.microsoft.com/office/powerpoint/2010/main" val="96096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18820" y="430213"/>
            <a:ext cx="9953308" cy="587374"/>
          </a:xfrm>
        </p:spPr>
        <p:txBody>
          <a:bodyPr anchor="t"/>
          <a:lstStyle/>
          <a:p>
            <a:r>
              <a:rPr lang="en-US" dirty="0"/>
              <a:t>Difference  </a:t>
            </a:r>
            <a:r>
              <a:rPr lang="en-US" sz="2800" dirty="0"/>
              <a:t>RPC </a:t>
            </a:r>
            <a:r>
              <a:rPr lang="en-US" sz="1200" dirty="0"/>
              <a:t>&amp;</a:t>
            </a:r>
            <a:r>
              <a:rPr lang="en-US" sz="2800" dirty="0"/>
              <a:t> REST &amp; GRAPHQL</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9</a:t>
            </a:fld>
            <a:endParaRPr lang="en-US" dirty="0"/>
          </a:p>
        </p:txBody>
      </p:sp>
      <p:sp>
        <p:nvSpPr>
          <p:cNvPr id="5" name="TextBox 4">
            <a:extLst>
              <a:ext uri="{FF2B5EF4-FFF2-40B4-BE49-F238E27FC236}">
                <a16:creationId xmlns:a16="http://schemas.microsoft.com/office/drawing/2014/main" id="{20943719-8801-F44C-100F-0DF4F49EDC39}"/>
              </a:ext>
            </a:extLst>
          </p:cNvPr>
          <p:cNvSpPr txBox="1"/>
          <p:nvPr/>
        </p:nvSpPr>
        <p:spPr>
          <a:xfrm>
            <a:off x="444386" y="1216423"/>
            <a:ext cx="3728603" cy="6001643"/>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mj-lt"/>
              </a:rPr>
              <a:t>RPC</a:t>
            </a:r>
            <a:endParaRPr lang="en-US" sz="1600" dirty="0">
              <a:latin typeface="+mj-lt"/>
            </a:endParaRPr>
          </a:p>
          <a:p>
            <a:pPr marL="742950" lvl="1" indent="-285750">
              <a:buFont typeface="Arial" panose="020B0604020202020204" pitchFamily="34" charset="0"/>
              <a:buChar char="•"/>
            </a:pPr>
            <a:r>
              <a:rPr lang="en-US" sz="1600" dirty="0">
                <a:latin typeface="+mj-lt"/>
              </a:rPr>
              <a:t>“Remote Procedure Call”</a:t>
            </a:r>
          </a:p>
          <a:p>
            <a:pPr marL="742950" lvl="1" indent="-285750">
              <a:buFont typeface="Arial" panose="020B0604020202020204" pitchFamily="34" charset="0"/>
              <a:buChar char="•"/>
            </a:pPr>
            <a:r>
              <a:rPr lang="en-US" sz="1600" dirty="0">
                <a:latin typeface="+mj-lt"/>
              </a:rPr>
              <a:t>One of the API design Technology by Google</a:t>
            </a:r>
          </a:p>
          <a:p>
            <a:pPr marL="742950" lvl="1" indent="-285750">
              <a:buFont typeface="Arial" panose="020B0604020202020204" pitchFamily="34" charset="0"/>
              <a:buChar char="•"/>
            </a:pPr>
            <a:r>
              <a:rPr lang="en-US" sz="1600" dirty="0">
                <a:latin typeface="+mj-lt"/>
              </a:rPr>
              <a:t>the client communicates with the server by calling its methods as if they were local  by creating a stub (client) with the same methods as the RPC server. You then use the client to call the server methods.</a:t>
            </a:r>
          </a:p>
          <a:p>
            <a:pPr marL="742950" lvl="1" indent="-285750">
              <a:buFont typeface="Arial" panose="020B0604020202020204" pitchFamily="34" charset="0"/>
              <a:buChar char="•"/>
            </a:pPr>
            <a:r>
              <a:rPr lang="en-US" sz="1600" b="0" i="0" dirty="0">
                <a:solidFill>
                  <a:srgbClr val="1B2738"/>
                </a:solidFill>
                <a:effectLst/>
                <a:latin typeface="+mj-lt"/>
              </a:rPr>
              <a:t>exchange data using </a:t>
            </a:r>
            <a:r>
              <a:rPr lang="en-US" sz="1600" b="1" i="0" dirty="0" err="1">
                <a:solidFill>
                  <a:srgbClr val="1B2738"/>
                </a:solidFill>
                <a:effectLst/>
                <a:latin typeface="+mj-lt"/>
              </a:rPr>
              <a:t>Protobuf</a:t>
            </a:r>
            <a:r>
              <a:rPr lang="en-US" sz="1600" b="0" i="0" dirty="0">
                <a:solidFill>
                  <a:srgbClr val="1B2738"/>
                </a:solidFill>
                <a:effectLst/>
                <a:latin typeface="+mj-lt"/>
              </a:rPr>
              <a:t> (Protocol buffers =&gt; </a:t>
            </a:r>
            <a:r>
              <a:rPr lang="en-US" sz="1600" b="1" i="0" dirty="0">
                <a:solidFill>
                  <a:srgbClr val="1B2738"/>
                </a:solidFill>
                <a:effectLst/>
                <a:latin typeface="+mj-lt"/>
              </a:rPr>
              <a:t>mechanism that serializes structured data into binary format</a:t>
            </a:r>
            <a:r>
              <a:rPr lang="en-US" sz="1600" b="0" i="0" dirty="0">
                <a:solidFill>
                  <a:srgbClr val="1B2738"/>
                </a:solidFill>
                <a:effectLst/>
                <a:latin typeface="+mj-lt"/>
              </a:rPr>
              <a:t>), compared to </a:t>
            </a:r>
            <a:r>
              <a:rPr lang="en-US" sz="1600" b="0" i="0" dirty="0" err="1">
                <a:solidFill>
                  <a:srgbClr val="1B2738"/>
                </a:solidFill>
                <a:effectLst/>
                <a:latin typeface="+mj-lt"/>
              </a:rPr>
              <a:t>GraphQL</a:t>
            </a:r>
            <a:r>
              <a:rPr lang="en-US" sz="1600" b="0" i="0" dirty="0">
                <a:solidFill>
                  <a:srgbClr val="1B2738"/>
                </a:solidFill>
                <a:effectLst/>
                <a:latin typeface="+mj-lt"/>
              </a:rPr>
              <a:t>, which uses text-based JSON to exchange data</a:t>
            </a:r>
          </a:p>
          <a:p>
            <a:pPr marL="742950" lvl="1" indent="-285750">
              <a:buFont typeface="Arial" panose="020B0604020202020204" pitchFamily="34" charset="0"/>
              <a:buChar char="•"/>
            </a:pPr>
            <a:r>
              <a:rPr lang="en-US" sz="1600" dirty="0">
                <a:solidFill>
                  <a:srgbClr val="1B2738"/>
                </a:solidFill>
                <a:latin typeface="+mj-lt"/>
              </a:rPr>
              <a:t>Uses both http and http/2 methods</a:t>
            </a:r>
            <a:endParaRPr lang="en-US" sz="1600" dirty="0">
              <a:latin typeface="+mj-lt"/>
            </a:endParaRPr>
          </a:p>
          <a:p>
            <a:pPr marL="742950" lvl="1" indent="-285750">
              <a:buFont typeface="Arial" panose="020B0604020202020204" pitchFamily="34" charset="0"/>
              <a:buChar char="•"/>
            </a:pPr>
            <a:endParaRPr lang="en-US" sz="1600" dirty="0">
              <a:latin typeface="+mj-lt"/>
            </a:endParaRPr>
          </a:p>
          <a:p>
            <a:pPr marL="742950" lvl="1" indent="-285750">
              <a:buFont typeface="Arial" panose="020B0604020202020204" pitchFamily="34" charset="0"/>
              <a:buChar char="•"/>
            </a:pPr>
            <a:endParaRPr lang="en-US" sz="1600" dirty="0">
              <a:latin typeface="+mj-lt"/>
            </a:endParaRPr>
          </a:p>
          <a:p>
            <a:pPr marL="285750" indent="-285750">
              <a:buFont typeface="Arial" panose="020B0604020202020204" pitchFamily="34" charset="0"/>
              <a:buChar char="•"/>
            </a:pPr>
            <a:endParaRPr lang="en-US" sz="1600" dirty="0">
              <a:latin typeface="+mj-lt"/>
            </a:endParaRPr>
          </a:p>
        </p:txBody>
      </p:sp>
      <p:sp>
        <p:nvSpPr>
          <p:cNvPr id="6" name="TextBox 5">
            <a:extLst>
              <a:ext uri="{FF2B5EF4-FFF2-40B4-BE49-F238E27FC236}">
                <a16:creationId xmlns:a16="http://schemas.microsoft.com/office/drawing/2014/main" id="{CBEB880E-016F-728B-2ACD-4169B348AE3E}"/>
              </a:ext>
            </a:extLst>
          </p:cNvPr>
          <p:cNvSpPr txBox="1"/>
          <p:nvPr/>
        </p:nvSpPr>
        <p:spPr>
          <a:xfrm>
            <a:off x="4172989" y="1216423"/>
            <a:ext cx="3728603"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mj-lt"/>
              </a:rPr>
              <a:t>REST</a:t>
            </a:r>
            <a:endParaRPr lang="en-US" sz="1600" dirty="0">
              <a:latin typeface="+mj-lt"/>
            </a:endParaRPr>
          </a:p>
          <a:p>
            <a:pPr marL="742950" lvl="1" indent="-285750">
              <a:buFont typeface="Arial" panose="020B0604020202020204" pitchFamily="34" charset="0"/>
              <a:buChar char="•"/>
            </a:pPr>
            <a:r>
              <a:rPr lang="en-US" sz="1600" dirty="0">
                <a:latin typeface="+mj-lt"/>
              </a:rPr>
              <a:t>“</a:t>
            </a:r>
            <a:r>
              <a:rPr lang="en-US" sz="1600" b="0" i="0" dirty="0">
                <a:solidFill>
                  <a:srgbClr val="212121"/>
                </a:solidFill>
                <a:effectLst/>
                <a:latin typeface="+mj-lt"/>
              </a:rPr>
              <a:t>Representational State Transfer</a:t>
            </a:r>
            <a:r>
              <a:rPr lang="en-US" sz="1600" dirty="0">
                <a:latin typeface="+mj-lt"/>
              </a:rPr>
              <a:t>”</a:t>
            </a:r>
          </a:p>
          <a:p>
            <a:pPr marL="742950" lvl="1" indent="-285750">
              <a:buFont typeface="Arial" panose="020B0604020202020204" pitchFamily="34" charset="0"/>
              <a:buChar char="•"/>
            </a:pPr>
            <a:r>
              <a:rPr lang="en-US" sz="1600" dirty="0">
                <a:latin typeface="+mj-lt"/>
              </a:rPr>
              <a:t>One of the API design Technology (most popular)</a:t>
            </a:r>
          </a:p>
          <a:p>
            <a:pPr marL="742950" lvl="1" indent="-285750">
              <a:buFont typeface="Arial" panose="020B0604020202020204" pitchFamily="34" charset="0"/>
              <a:buChar char="•"/>
            </a:pPr>
            <a:r>
              <a:rPr lang="en-US" sz="1600" b="0" i="0" dirty="0">
                <a:solidFill>
                  <a:srgbClr val="212121"/>
                </a:solidFill>
                <a:effectLst/>
                <a:latin typeface="+mj-lt"/>
              </a:rPr>
              <a:t>resources are identified by URIs (Uniform Resource Identifiers), and operations are performed on those resources using a standard set of HTTP methods</a:t>
            </a:r>
          </a:p>
          <a:p>
            <a:pPr marL="742950" lvl="1" indent="-285750">
              <a:buFont typeface="Arial" panose="020B0604020202020204" pitchFamily="34" charset="0"/>
              <a:buChar char="•"/>
            </a:pPr>
            <a:r>
              <a:rPr lang="en-US" sz="1600" dirty="0">
                <a:solidFill>
                  <a:srgbClr val="212121"/>
                </a:solidFill>
                <a:latin typeface="+mj-lt"/>
              </a:rPr>
              <a:t>Uses only http methods</a:t>
            </a:r>
          </a:p>
          <a:p>
            <a:pPr marL="742950" lvl="1" indent="-285750">
              <a:buFont typeface="Arial" panose="020B0604020202020204" pitchFamily="34" charset="0"/>
              <a:buChar char="•"/>
            </a:pPr>
            <a:r>
              <a:rPr lang="en-US" sz="1600" b="0" i="0" dirty="0">
                <a:solidFill>
                  <a:srgbClr val="212121"/>
                </a:solidFill>
                <a:effectLst/>
                <a:latin typeface="+mj-lt"/>
              </a:rPr>
              <a:t>Resources are represented in JSON or XM</a:t>
            </a:r>
            <a:endParaRPr lang="en-US" sz="1600" dirty="0">
              <a:latin typeface="+mj-lt"/>
            </a:endParaRPr>
          </a:p>
          <a:p>
            <a:pPr marL="285750" indent="-285750">
              <a:buFont typeface="Arial" panose="020B0604020202020204" pitchFamily="34" charset="0"/>
              <a:buChar char="•"/>
            </a:pPr>
            <a:endParaRPr lang="en-US" sz="1600" dirty="0">
              <a:latin typeface="+mj-lt"/>
            </a:endParaRPr>
          </a:p>
        </p:txBody>
      </p:sp>
      <p:sp>
        <p:nvSpPr>
          <p:cNvPr id="7" name="TextBox 6">
            <a:extLst>
              <a:ext uri="{FF2B5EF4-FFF2-40B4-BE49-F238E27FC236}">
                <a16:creationId xmlns:a16="http://schemas.microsoft.com/office/drawing/2014/main" id="{FDCF2AD7-AD32-C36C-133A-810C7E82FAFC}"/>
              </a:ext>
            </a:extLst>
          </p:cNvPr>
          <p:cNvSpPr txBox="1"/>
          <p:nvPr/>
        </p:nvSpPr>
        <p:spPr>
          <a:xfrm>
            <a:off x="8019011" y="1216423"/>
            <a:ext cx="3728603" cy="3046988"/>
          </a:xfrm>
          <a:prstGeom prst="rect">
            <a:avLst/>
          </a:prstGeom>
          <a:noFill/>
        </p:spPr>
        <p:txBody>
          <a:bodyPr wrap="square" rtlCol="0">
            <a:spAutoFit/>
          </a:bodyPr>
          <a:lstStyle/>
          <a:p>
            <a:pPr marL="285750" indent="-285750">
              <a:buFont typeface="Arial" panose="020B0604020202020204" pitchFamily="34" charset="0"/>
              <a:buChar char="•"/>
            </a:pPr>
            <a:r>
              <a:rPr lang="en-US" sz="1600" b="1" dirty="0"/>
              <a:t>GRAPHQL</a:t>
            </a:r>
            <a:endParaRPr lang="en-US" sz="1600" dirty="0"/>
          </a:p>
          <a:p>
            <a:pPr marL="742950" lvl="1" indent="-285750">
              <a:buFont typeface="Arial" panose="020B0604020202020204" pitchFamily="34" charset="0"/>
              <a:buChar char="•"/>
            </a:pPr>
            <a:r>
              <a:rPr lang="en-US" sz="1600" dirty="0">
                <a:latin typeface="+mj-lt"/>
              </a:rPr>
              <a:t>One of the API design Technology by </a:t>
            </a:r>
            <a:r>
              <a:rPr lang="en-US" sz="1600" dirty="0" err="1">
                <a:latin typeface="+mj-lt"/>
              </a:rPr>
              <a:t>facebook</a:t>
            </a:r>
            <a:endParaRPr lang="en-US" sz="1600" dirty="0">
              <a:latin typeface="+mj-lt"/>
            </a:endParaRPr>
          </a:p>
          <a:p>
            <a:pPr lvl="1">
              <a:buFont typeface="Arial" panose="020B0604020202020204" pitchFamily="34" charset="0"/>
              <a:buChar char="•"/>
            </a:pPr>
            <a:r>
              <a:rPr lang="en-US" sz="1600" b="0" i="0" dirty="0">
                <a:solidFill>
                  <a:srgbClr val="000000"/>
                </a:solidFill>
                <a:effectLst/>
                <a:latin typeface="+mj-lt"/>
              </a:rPr>
              <a:t>Queries are used to request data from the server</a:t>
            </a:r>
          </a:p>
          <a:p>
            <a:pPr lvl="1">
              <a:buFont typeface="Arial" panose="020B0604020202020204" pitchFamily="34" charset="0"/>
              <a:buChar char="•"/>
            </a:pPr>
            <a:r>
              <a:rPr lang="en-US" sz="1600" b="0" i="0" dirty="0">
                <a:solidFill>
                  <a:srgbClr val="000000"/>
                </a:solidFill>
                <a:effectLst/>
                <a:latin typeface="+mj-lt"/>
              </a:rPr>
              <a:t>Mutations are used to modify the data on the server</a:t>
            </a:r>
          </a:p>
          <a:p>
            <a:pPr lvl="1">
              <a:buFont typeface="Arial" panose="020B0604020202020204" pitchFamily="34" charset="0"/>
              <a:buChar char="•"/>
            </a:pPr>
            <a:r>
              <a:rPr lang="en-US" sz="1600" b="0" i="0" dirty="0">
                <a:solidFill>
                  <a:srgbClr val="000000"/>
                </a:solidFill>
                <a:effectLst/>
                <a:latin typeface="+mj-lt"/>
              </a:rPr>
              <a:t>Subscriptions are used to get live updates when data changes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63692980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{DEE6B15A-BD75-4586-AA82-50B04AD1918B}tf67328976_win32</Template>
  <TotalTime>6316</TotalTime>
  <Words>3128</Words>
  <Application>Microsoft Office PowerPoint</Application>
  <PresentationFormat>Widescreen</PresentationFormat>
  <Paragraphs>462</Paragraphs>
  <Slides>62</Slides>
  <Notes>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Arial</vt:lpstr>
      <vt:lpstr>Calibri</vt:lpstr>
      <vt:lpstr>Consolas</vt:lpstr>
      <vt:lpstr>Courier New</vt:lpstr>
      <vt:lpstr>IBM Plex Sans</vt:lpstr>
      <vt:lpstr>Nunito</vt:lpstr>
      <vt:lpstr>Open Sans</vt:lpstr>
      <vt:lpstr>source-serif-pro</vt:lpstr>
      <vt:lpstr>Tenorite</vt:lpstr>
      <vt:lpstr>Verdana</vt:lpstr>
      <vt:lpstr>Custom</vt:lpstr>
      <vt:lpstr>Presenter: Noufal Puthenpeedikayil</vt:lpstr>
      <vt:lpstr>CONTENTS</vt:lpstr>
      <vt:lpstr>PowerPoint Presentation</vt:lpstr>
      <vt:lpstr>PowerPoint Presentation</vt:lpstr>
      <vt:lpstr>ILLUSTRATIVE EXAMPLE</vt:lpstr>
      <vt:lpstr>PowerPoint Presentation</vt:lpstr>
      <vt:lpstr>HOW??</vt:lpstr>
      <vt:lpstr>PowerPoint Presentation</vt:lpstr>
      <vt:lpstr>Difference  RPC &amp; REST &amp; GRAPHQL</vt:lpstr>
      <vt:lpstr>PowerPoint Presentation</vt:lpstr>
      <vt:lpstr>SOME USECASES of GRAPHQL</vt:lpstr>
      <vt:lpstr>Advantages of GRAPHQL</vt:lpstr>
      <vt:lpstr>DISADVANTAGES</vt:lpstr>
      <vt:lpstr>ARCHITECTURE</vt:lpstr>
      <vt:lpstr>ARCHITECTURE DIAGRAM</vt:lpstr>
      <vt:lpstr>CORE CONCEPTS</vt:lpstr>
      <vt:lpstr>CORE CONCEPTS</vt:lpstr>
      <vt:lpstr>CORE CONCEPTS</vt:lpstr>
      <vt:lpstr>CORE CONCEPTS</vt:lpstr>
      <vt:lpstr>NEXT SESSION  APPLICATION COMPONENTS   TYPE SYSTEM  </vt:lpstr>
      <vt:lpstr>APPLICATION COMPONENTS</vt:lpstr>
      <vt:lpstr>APPLICATION COMPONENTS</vt:lpstr>
      <vt:lpstr>GRAPHQL APPLICATION STRUCTURE</vt:lpstr>
      <vt:lpstr>GRAPHQL APPLICATION STRUCTURE</vt:lpstr>
      <vt:lpstr>GRAPHQL APPLICATION STRUCTURE</vt:lpstr>
      <vt:lpstr>GRAPHQL APPLICATION STRUCTURE</vt:lpstr>
      <vt:lpstr>GRAPHQL APPLICATION STRUCTURE</vt:lpstr>
      <vt:lpstr>What is APPOLLO SERVER? Why?</vt:lpstr>
      <vt:lpstr>APPOLLO SERVER CONFIG STEPS</vt:lpstr>
      <vt:lpstr>What is APPOLLO CLIENT? Why?  </vt:lpstr>
      <vt:lpstr>TYPE SYSTEM IN GRAPHQL</vt:lpstr>
      <vt:lpstr>DATA TYPES in GRPAHQL  </vt:lpstr>
      <vt:lpstr>DATA TYPES – sample diagram  </vt:lpstr>
      <vt:lpstr>GRAPHQL – DATA GRAPH CONCEPT</vt:lpstr>
      <vt:lpstr>DATA TYPE- SCALAR</vt:lpstr>
      <vt:lpstr>DATA TYPE- Object</vt:lpstr>
      <vt:lpstr>DATA TYPE- QUERY</vt:lpstr>
      <vt:lpstr>DATA TYPE- MUTATION</vt:lpstr>
      <vt:lpstr>DATA TYPE- LIST</vt:lpstr>
      <vt:lpstr>DATA TYPE- ENUM</vt:lpstr>
      <vt:lpstr>DATA TYPE- NON NULLABLE</vt:lpstr>
      <vt:lpstr>PowerPoint Presentation</vt:lpstr>
      <vt:lpstr>SCHEMA in graphql</vt:lpstr>
      <vt:lpstr>SAMPLE SCHEMA in graphql</vt:lpstr>
      <vt:lpstr>PowerPoint Presentation</vt:lpstr>
      <vt:lpstr>RESOLVERs in graphql</vt:lpstr>
      <vt:lpstr>SAMPLE RESOLVER functions</vt:lpstr>
      <vt:lpstr>PowerPoint Presentation</vt:lpstr>
      <vt:lpstr>QUERY in graphql</vt:lpstr>
      <vt:lpstr>NEXT SESSION  SETUP AND SAMPLE CODING  REACT WORKOUT WITH GRAPHQL  DO IT YOUR SELF  </vt:lpstr>
      <vt:lpstr>PowerPoint Presentation</vt:lpstr>
      <vt:lpstr>STEPS TO SETUP GRAPHQL </vt:lpstr>
      <vt:lpstr>SETUP </vt:lpstr>
      <vt:lpstr>SETUP </vt:lpstr>
      <vt:lpstr>SETUP </vt:lpstr>
      <vt:lpstr>SETUP </vt:lpstr>
      <vt:lpstr>SETUP </vt:lpstr>
      <vt:lpstr>SETUP </vt:lpstr>
      <vt:lpstr>NEXT SESSION   DO IT YOUR SELF  </vt:lpstr>
      <vt:lpstr>DO IT YOUR SELF </vt:lpstr>
      <vt:lpstr>DO IT YOUR SELF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GRaphQL</dc:title>
  <dc:creator>Noufal Puthenpeedikayil</dc:creator>
  <cp:lastModifiedBy>Noufal Puthenpeedikayil(UST,IN)</cp:lastModifiedBy>
  <cp:revision>256</cp:revision>
  <dcterms:created xsi:type="dcterms:W3CDTF">2024-07-01T13:39:10Z</dcterms:created>
  <dcterms:modified xsi:type="dcterms:W3CDTF">2024-07-18T06:46:34Z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